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7E4EF901-39F8-4F2B-BCA6-4ACF657AFFE7}" type="datetimeFigureOut">
              <a:rPr lang="en-US" smtClean="0"/>
              <a:pPr/>
              <a:t>3/15/2015</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A5F93A7-7EF3-4CC4-BCF8-11AA5414C4FC}"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5F93A7-7EF3-4CC4-BCF8-11AA5414C4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5F93A7-7EF3-4CC4-BCF8-11AA5414C4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A5F93A7-7EF3-4CC4-BCF8-11AA5414C4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7E4EF901-39F8-4F2B-BCA6-4ACF657AFFE7}" type="datetimeFigureOut">
              <a:rPr lang="en-US" smtClean="0"/>
              <a:pPr/>
              <a:t>3/15/2015</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A5F93A7-7EF3-4CC4-BCF8-11AA5414C4FC}"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EA5F93A7-7EF3-4CC4-BCF8-11AA5414C4FC}"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EA5F93A7-7EF3-4CC4-BCF8-11AA5414C4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A5F93A7-7EF3-4CC4-BCF8-11AA5414C4FC}"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E4EF901-39F8-4F2B-BCA6-4ACF657AFFE7}" type="datetimeFigureOut">
              <a:rPr lang="en-US" smtClean="0"/>
              <a:pPr/>
              <a:t>3/15/2015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A5F93A7-7EF3-4CC4-BCF8-11AA5414C4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E4EF901-39F8-4F2B-BCA6-4ACF657AFFE7}" type="datetimeFigureOut">
              <a:rPr lang="en-US" smtClean="0"/>
              <a:pPr/>
              <a:t>3/15/2015</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A5F93A7-7EF3-4CC4-BCF8-11AA5414C4FC}"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7E4EF901-39F8-4F2B-BCA6-4ACF657AFFE7}" type="datetimeFigureOut">
              <a:rPr lang="en-US" smtClean="0"/>
              <a:pPr/>
              <a:t>3/15/2015</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A5F93A7-7EF3-4CC4-BCF8-11AA5414C4FC}"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E4EF901-39F8-4F2B-BCA6-4ACF657AFFE7}" type="datetimeFigureOut">
              <a:rPr lang="en-US" smtClean="0"/>
              <a:pPr/>
              <a:t>3/15/2015</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A5F93A7-7EF3-4CC4-BCF8-11AA5414C4FC}"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Lecture 1: Definitions and Foundations</a:t>
            </a:r>
            <a:endParaRPr lang="en-US" dirty="0"/>
          </a:p>
        </p:txBody>
      </p:sp>
      <p:sp>
        <p:nvSpPr>
          <p:cNvPr id="3" name="Subtitle 2"/>
          <p:cNvSpPr>
            <a:spLocks noGrp="1"/>
          </p:cNvSpPr>
          <p:nvPr>
            <p:ph type="subTitle" idx="1"/>
          </p:nvPr>
        </p:nvSpPr>
        <p:spPr/>
        <p:txBody>
          <a:bodyPr/>
          <a:lstStyle/>
          <a:p>
            <a:r>
              <a:rPr lang="en-US" dirty="0" smtClean="0"/>
              <a:t>Liberty Classroom: History of Conservatism and </a:t>
            </a:r>
            <a:r>
              <a:rPr lang="en-US" dirty="0" err="1" smtClean="0"/>
              <a:t>Libertariansim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Libertarianism Defined</a:t>
            </a:r>
            <a:endParaRPr lang="en-US" dirty="0"/>
          </a:p>
        </p:txBody>
      </p:sp>
      <p:sp>
        <p:nvSpPr>
          <p:cNvPr id="3" name="Content Placeholder 2"/>
          <p:cNvSpPr>
            <a:spLocks noGrp="1"/>
          </p:cNvSpPr>
          <p:nvPr>
            <p:ph idx="1"/>
          </p:nvPr>
        </p:nvSpPr>
        <p:spPr/>
        <p:txBody>
          <a:bodyPr/>
          <a:lstStyle/>
          <a:p>
            <a:r>
              <a:rPr lang="en-US" dirty="0" smtClean="0"/>
              <a:t>“Libertarianism is the view that each person has the right to live his life in any way he chooses so long as he respects the equal rights of others.” (David Boaz, </a:t>
            </a:r>
            <a:r>
              <a:rPr lang="en-US" i="1" dirty="0" smtClean="0"/>
              <a:t>Libertarianism: A Primer</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Libertarianism Defined</a:t>
            </a:r>
            <a:endParaRPr lang="en-US" dirty="0"/>
          </a:p>
        </p:txBody>
      </p:sp>
      <p:sp>
        <p:nvSpPr>
          <p:cNvPr id="3" name="Content Placeholder 2"/>
          <p:cNvSpPr>
            <a:spLocks noGrp="1"/>
          </p:cNvSpPr>
          <p:nvPr>
            <p:ph idx="1"/>
          </p:nvPr>
        </p:nvSpPr>
        <p:spPr/>
        <p:txBody>
          <a:bodyPr>
            <a:normAutofit/>
          </a:bodyPr>
          <a:lstStyle/>
          <a:p>
            <a:r>
              <a:rPr lang="en-US" dirty="0" smtClean="0"/>
              <a:t>“Libertarianism is a political philosophy. It is concerned solely with the proper use of force. Its core premise is that it should be illegal to threaten or initiate violence against a person or his property without his permission; force is justified only in defense or retaliation.” (Walter Block, “Libertarianism and Libertinism”)</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Topics</a:t>
            </a:r>
            <a:endParaRPr lang="en-US" dirty="0"/>
          </a:p>
        </p:txBody>
      </p:sp>
      <p:sp>
        <p:nvSpPr>
          <p:cNvPr id="3" name="Content Placeholder 2"/>
          <p:cNvSpPr>
            <a:spLocks noGrp="1"/>
          </p:cNvSpPr>
          <p:nvPr>
            <p:ph idx="1"/>
          </p:nvPr>
        </p:nvSpPr>
        <p:spPr/>
        <p:txBody>
          <a:bodyPr/>
          <a:lstStyle/>
          <a:p>
            <a:r>
              <a:rPr lang="en-US" dirty="0" smtClean="0"/>
              <a:t>18</a:t>
            </a:r>
            <a:r>
              <a:rPr lang="en-US" baseline="30000" dirty="0" smtClean="0"/>
              <a:t>th</a:t>
            </a:r>
            <a:r>
              <a:rPr lang="en-US" dirty="0" smtClean="0"/>
              <a:t>-19</a:t>
            </a:r>
            <a:r>
              <a:rPr lang="en-US" baseline="30000" dirty="0" smtClean="0"/>
              <a:t>th</a:t>
            </a:r>
            <a:r>
              <a:rPr lang="en-US" dirty="0" smtClean="0"/>
              <a:t> century foundations</a:t>
            </a:r>
          </a:p>
          <a:p>
            <a:r>
              <a:rPr lang="en-US" dirty="0" smtClean="0"/>
              <a:t>Old Right</a:t>
            </a:r>
          </a:p>
          <a:p>
            <a:r>
              <a:rPr lang="en-US" dirty="0" err="1" smtClean="0"/>
              <a:t>Distributism</a:t>
            </a:r>
            <a:r>
              <a:rPr lang="en-US" dirty="0" smtClean="0"/>
              <a:t> and Agrarianism</a:t>
            </a:r>
          </a:p>
          <a:p>
            <a:r>
              <a:rPr lang="en-US" smtClean="0"/>
              <a:t>Anti-communism</a:t>
            </a:r>
            <a:endParaRPr lang="en-US" dirty="0" smtClean="0"/>
          </a:p>
          <a:p>
            <a:r>
              <a:rPr lang="en-US" dirty="0" err="1" smtClean="0"/>
              <a:t>Neoconservatism</a:t>
            </a:r>
            <a:endParaRPr lang="en-US" dirty="0" smtClean="0"/>
          </a:p>
          <a:p>
            <a:r>
              <a:rPr lang="en-US" dirty="0" err="1" smtClean="0"/>
              <a:t>Paleo</a:t>
            </a:r>
            <a:r>
              <a:rPr lang="en-US" dirty="0" smtClean="0"/>
              <a:t> movement</a:t>
            </a:r>
          </a:p>
          <a:p>
            <a:r>
              <a:rPr lang="en-US" dirty="0" smtClean="0"/>
              <a:t>Ron Paul presidential campaigns</a:t>
            </a:r>
          </a:p>
          <a:p>
            <a:r>
              <a:rPr lang="en-US" dirty="0" smtClean="0"/>
              <a:t>Current Issues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Course</a:t>
            </a:r>
            <a:endParaRPr lang="en-US" dirty="0"/>
          </a:p>
        </p:txBody>
      </p:sp>
      <p:sp>
        <p:nvSpPr>
          <p:cNvPr id="3" name="Content Placeholder 2"/>
          <p:cNvSpPr>
            <a:spLocks noGrp="1"/>
          </p:cNvSpPr>
          <p:nvPr>
            <p:ph idx="1"/>
          </p:nvPr>
        </p:nvSpPr>
        <p:spPr/>
        <p:txBody>
          <a:bodyPr/>
          <a:lstStyle/>
          <a:p>
            <a:r>
              <a:rPr lang="en-US" dirty="0" smtClean="0"/>
              <a:t>Chronological Treatment</a:t>
            </a:r>
          </a:p>
          <a:p>
            <a:pPr lvl="1"/>
            <a:r>
              <a:rPr lang="en-US" dirty="0" smtClean="0"/>
              <a:t>Roots in the 18</a:t>
            </a:r>
            <a:r>
              <a:rPr lang="en-US" baseline="30000" dirty="0" smtClean="0"/>
              <a:t>th</a:t>
            </a:r>
            <a:r>
              <a:rPr lang="en-US" dirty="0" smtClean="0"/>
              <a:t> century and before</a:t>
            </a:r>
          </a:p>
          <a:p>
            <a:pPr lvl="1"/>
            <a:endParaRPr lang="en-US" dirty="0" smtClean="0"/>
          </a:p>
          <a:p>
            <a:pPr lvl="1"/>
            <a:r>
              <a:rPr lang="en-US" dirty="0" smtClean="0"/>
              <a:t>19</a:t>
            </a:r>
            <a:r>
              <a:rPr lang="en-US" baseline="30000" dirty="0" smtClean="0"/>
              <a:t>th</a:t>
            </a:r>
            <a:r>
              <a:rPr lang="en-US" dirty="0" smtClean="0"/>
              <a:t> century: conservatism and classical liberalism</a:t>
            </a:r>
          </a:p>
          <a:p>
            <a:pPr lvl="1"/>
            <a:endParaRPr lang="en-US" dirty="0" smtClean="0"/>
          </a:p>
          <a:p>
            <a:pPr lvl="1"/>
            <a:r>
              <a:rPr lang="en-US" dirty="0" smtClean="0"/>
              <a:t>20</a:t>
            </a:r>
            <a:r>
              <a:rPr lang="en-US" baseline="30000" dirty="0" smtClean="0"/>
              <a:t>th</a:t>
            </a:r>
            <a:r>
              <a:rPr lang="en-US" dirty="0" smtClean="0"/>
              <a:t> century: libertarianism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Course</a:t>
            </a:r>
            <a:endParaRPr lang="en-US" dirty="0"/>
          </a:p>
        </p:txBody>
      </p:sp>
      <p:sp>
        <p:nvSpPr>
          <p:cNvPr id="3" name="Content Placeholder 2"/>
          <p:cNvSpPr>
            <a:spLocks noGrp="1"/>
          </p:cNvSpPr>
          <p:nvPr>
            <p:ph idx="1"/>
          </p:nvPr>
        </p:nvSpPr>
        <p:spPr/>
        <p:txBody>
          <a:bodyPr/>
          <a:lstStyle/>
          <a:p>
            <a:r>
              <a:rPr lang="en-US" dirty="0" smtClean="0"/>
              <a:t>Thematic Treatment</a:t>
            </a:r>
          </a:p>
          <a:p>
            <a:pPr lvl="1"/>
            <a:r>
              <a:rPr lang="en-US" dirty="0" smtClean="0"/>
              <a:t>Major political thinkers</a:t>
            </a:r>
          </a:p>
          <a:p>
            <a:pPr lvl="1"/>
            <a:endParaRPr lang="en-US" dirty="0" smtClean="0"/>
          </a:p>
          <a:p>
            <a:pPr lvl="1"/>
            <a:r>
              <a:rPr lang="en-US" dirty="0" smtClean="0"/>
              <a:t>Ideas plus institutions</a:t>
            </a:r>
          </a:p>
          <a:p>
            <a:pPr lvl="1"/>
            <a:endParaRPr lang="en-US" dirty="0" smtClean="0"/>
          </a:p>
          <a:p>
            <a:pPr lvl="1"/>
            <a:r>
              <a:rPr lang="en-US" dirty="0" smtClean="0"/>
              <a:t>Cultural attitudes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Conservatism</a:t>
            </a:r>
          </a:p>
          <a:p>
            <a:endParaRPr lang="en-US" dirty="0" smtClean="0"/>
          </a:p>
          <a:p>
            <a:r>
              <a:rPr lang="en-US" dirty="0" smtClean="0"/>
              <a:t>Classical liberalism</a:t>
            </a:r>
          </a:p>
          <a:p>
            <a:endParaRPr lang="en-US" dirty="0" smtClean="0"/>
          </a:p>
          <a:p>
            <a:r>
              <a:rPr lang="en-US" dirty="0" smtClean="0"/>
              <a:t>Libertarianism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Jefferson a Conservative?</a:t>
            </a:r>
            <a:endParaRPr lang="en-US" dirty="0"/>
          </a:p>
        </p:txBody>
      </p:sp>
      <p:pic>
        <p:nvPicPr>
          <p:cNvPr id="5" name="Content Placeholder 4" descr="mcclanahan_big.jpg"/>
          <p:cNvPicPr>
            <a:picLocks noGrp="1" noChangeAspect="1"/>
          </p:cNvPicPr>
          <p:nvPr>
            <p:ph sz="half" idx="1"/>
          </p:nvPr>
        </p:nvPicPr>
        <p:blipFill>
          <a:blip r:embed="rId2" cstate="print"/>
          <a:stretch>
            <a:fillRect/>
          </a:stretch>
        </p:blipFill>
        <p:spPr>
          <a:xfrm>
            <a:off x="1276350" y="2289969"/>
            <a:ext cx="2400300" cy="3238500"/>
          </a:xfrm>
        </p:spPr>
      </p:pic>
      <p:pic>
        <p:nvPicPr>
          <p:cNvPr id="6" name="Content Placeholder 5" descr="gutzman_big.jpg"/>
          <p:cNvPicPr>
            <a:picLocks noGrp="1" noChangeAspect="1"/>
          </p:cNvPicPr>
          <p:nvPr>
            <p:ph sz="half" idx="2"/>
          </p:nvPr>
        </p:nvPicPr>
        <p:blipFill>
          <a:blip r:embed="rId3" cstate="print"/>
          <a:stretch>
            <a:fillRect/>
          </a:stretch>
        </p:blipFill>
        <p:spPr>
          <a:xfrm>
            <a:off x="5467350" y="2289969"/>
            <a:ext cx="2400300" cy="32385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Jefferson a Conservative?</a:t>
            </a:r>
            <a:endParaRPr lang="en-US" dirty="0"/>
          </a:p>
        </p:txBody>
      </p:sp>
      <p:sp>
        <p:nvSpPr>
          <p:cNvPr id="3" name="Content Placeholder 2"/>
          <p:cNvSpPr>
            <a:spLocks noGrp="1"/>
          </p:cNvSpPr>
          <p:nvPr>
            <p:ph sz="half" idx="1"/>
          </p:nvPr>
        </p:nvSpPr>
        <p:spPr/>
        <p:txBody>
          <a:bodyPr/>
          <a:lstStyle/>
          <a:p>
            <a:r>
              <a:rPr lang="en-US" dirty="0" smtClean="0"/>
              <a:t>YES (McClanahan)</a:t>
            </a:r>
          </a:p>
          <a:p>
            <a:endParaRPr lang="en-US" dirty="0" smtClean="0"/>
          </a:p>
          <a:p>
            <a:pPr lvl="1"/>
            <a:r>
              <a:rPr lang="en-US" dirty="0" smtClean="0"/>
              <a:t>Small-R republican</a:t>
            </a:r>
          </a:p>
          <a:p>
            <a:pPr lvl="1"/>
            <a:endParaRPr lang="en-US" dirty="0" smtClean="0"/>
          </a:p>
          <a:p>
            <a:pPr lvl="1"/>
            <a:r>
              <a:rPr lang="en-US" dirty="0" smtClean="0"/>
              <a:t>Constitutionalist</a:t>
            </a:r>
          </a:p>
          <a:p>
            <a:pPr lvl="1"/>
            <a:endParaRPr lang="en-US" dirty="0" smtClean="0"/>
          </a:p>
          <a:p>
            <a:pPr lvl="1"/>
            <a:r>
              <a:rPr lang="en-US" dirty="0" smtClean="0"/>
              <a:t>Federalist</a:t>
            </a:r>
          </a:p>
          <a:p>
            <a:pPr lvl="1"/>
            <a:endParaRPr lang="en-US" dirty="0" smtClean="0"/>
          </a:p>
          <a:p>
            <a:pPr lvl="1"/>
            <a:r>
              <a:rPr lang="en-US" dirty="0" smtClean="0"/>
              <a:t>Agrarian</a:t>
            </a:r>
            <a:endParaRPr lang="en-US" dirty="0"/>
          </a:p>
        </p:txBody>
      </p:sp>
      <p:sp>
        <p:nvSpPr>
          <p:cNvPr id="4" name="Content Placeholder 3"/>
          <p:cNvSpPr>
            <a:spLocks noGrp="1"/>
          </p:cNvSpPr>
          <p:nvPr>
            <p:ph sz="half" idx="2"/>
          </p:nvPr>
        </p:nvSpPr>
        <p:spPr/>
        <p:txBody>
          <a:bodyPr/>
          <a:lstStyle/>
          <a:p>
            <a:r>
              <a:rPr lang="en-US" dirty="0" smtClean="0"/>
              <a:t>NO (Gutzman)</a:t>
            </a:r>
          </a:p>
          <a:p>
            <a:pPr lvl="1"/>
            <a:endParaRPr lang="en-US" dirty="0" smtClean="0"/>
          </a:p>
          <a:p>
            <a:pPr lvl="1"/>
            <a:r>
              <a:rPr lang="en-US" dirty="0" smtClean="0"/>
              <a:t>Anti-Christian</a:t>
            </a:r>
          </a:p>
          <a:p>
            <a:pPr lvl="1"/>
            <a:endParaRPr lang="en-US" dirty="0" smtClean="0"/>
          </a:p>
          <a:p>
            <a:pPr lvl="1"/>
            <a:r>
              <a:rPr lang="en-US" dirty="0" smtClean="0"/>
              <a:t>Anti-aristocratic</a:t>
            </a:r>
          </a:p>
          <a:p>
            <a:pPr lvl="1"/>
            <a:endParaRPr lang="en-US" dirty="0" smtClean="0"/>
          </a:p>
          <a:p>
            <a:pPr lvl="1"/>
            <a:r>
              <a:rPr lang="en-US" dirty="0" smtClean="0"/>
              <a:t>Civil liberties</a:t>
            </a:r>
          </a:p>
          <a:p>
            <a:pPr lvl="1"/>
            <a:endParaRPr lang="en-US" dirty="0" smtClean="0"/>
          </a:p>
          <a:p>
            <a:pPr lvl="1"/>
            <a:r>
              <a:rPr lang="en-US" dirty="0" smtClean="0"/>
              <a:t>Wide-ranging legal reforms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Conservatism Defined</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“Conservatism is a philosophy that seeks to maintain and enrich societies characterized by respect for inherited institutions, beliefs and practices, in which individuals develop good character by cooperating with one another in primary, local associations such as families, churches and social groups aimed at furthering the common good in a manner pleasing to God.” (Bruce </a:t>
            </a:r>
            <a:r>
              <a:rPr lang="en-US" b="1" dirty="0" err="1" smtClean="0"/>
              <a:t>Frohnen</a:t>
            </a:r>
            <a:r>
              <a:rPr lang="en-US" b="1" dirty="0" smtClean="0"/>
              <a:t>, </a:t>
            </a:r>
            <a:r>
              <a:rPr lang="en-US" b="1" i="1" dirty="0" smtClean="0"/>
              <a:t>American Conservatism: An Encyclopedia</a:t>
            </a:r>
            <a:r>
              <a:rPr lang="en-US" b="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Conservatism Defined</a:t>
            </a:r>
            <a:endParaRPr lang="en-US" dirty="0"/>
          </a:p>
        </p:txBody>
      </p:sp>
      <p:sp>
        <p:nvSpPr>
          <p:cNvPr id="3" name="Content Placeholder 2"/>
          <p:cNvSpPr>
            <a:spLocks noGrp="1"/>
          </p:cNvSpPr>
          <p:nvPr>
            <p:ph idx="1"/>
          </p:nvPr>
        </p:nvSpPr>
        <p:spPr/>
        <p:txBody>
          <a:bodyPr/>
          <a:lstStyle/>
          <a:p>
            <a:r>
              <a:rPr lang="en-US" dirty="0" smtClean="0"/>
              <a:t>“Conservatism in politics is an attitude that favors cautious and prudential changes rather than opposing change at all costs.” (Patrick </a:t>
            </a:r>
            <a:r>
              <a:rPr lang="en-US" dirty="0" err="1" smtClean="0"/>
              <a:t>Allitt</a:t>
            </a:r>
            <a:r>
              <a:rPr lang="en-US" dirty="0" smtClean="0"/>
              <a:t>)</a:t>
            </a:r>
          </a:p>
          <a:p>
            <a:endParaRPr lang="en-US" dirty="0" smtClean="0"/>
          </a:p>
          <a:p>
            <a:r>
              <a:rPr lang="en-US" dirty="0" smtClean="0"/>
              <a:t>Conservatism defends “old modernity” against “new modernity.” </a:t>
            </a:r>
            <a:r>
              <a:rPr lang="en-US" smtClean="0"/>
              <a:t>(George Nash)</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Liberalism Defined</a:t>
            </a:r>
            <a:endParaRPr lang="en-US" dirty="0"/>
          </a:p>
        </p:txBody>
      </p:sp>
      <p:sp>
        <p:nvSpPr>
          <p:cNvPr id="3" name="Content Placeholder 2"/>
          <p:cNvSpPr>
            <a:spLocks noGrp="1"/>
          </p:cNvSpPr>
          <p:nvPr>
            <p:ph idx="1"/>
          </p:nvPr>
        </p:nvSpPr>
        <p:spPr/>
        <p:txBody>
          <a:bodyPr/>
          <a:lstStyle/>
          <a:p>
            <a:r>
              <a:rPr lang="en-US" dirty="0" smtClean="0"/>
              <a:t>“‘Classical liberalism’ is the term used to designate the ideology advocating private property, an unhampered market economy, the rule of law, constitutional guarantees of freedom of religion and of the press, and international peace based on free trade.” (Ralph </a:t>
            </a:r>
            <a:r>
              <a:rPr lang="en-US" dirty="0" err="1" smtClean="0"/>
              <a:t>Raico</a:t>
            </a:r>
            <a:r>
              <a:rPr lang="en-US" dirty="0" smtClean="0"/>
              <a:t>, </a:t>
            </a:r>
            <a:r>
              <a:rPr lang="en-US" i="1" dirty="0" smtClean="0"/>
              <a:t>American Conservatism: An Encyclopedia</a:t>
            </a:r>
            <a:r>
              <a:rPr lang="en-US" dirty="0" smtClean="0"/>
              <a: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399</TotalTime>
  <Words>379</Words>
  <Application>Microsoft Office PowerPoint</Application>
  <PresentationFormat>On-screen Show (4:3)</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Foundry</vt:lpstr>
      <vt:lpstr>Lecture 1: Definitions and Foundations</vt:lpstr>
      <vt:lpstr>Scope of Course</vt:lpstr>
      <vt:lpstr>Scope of Course</vt:lpstr>
      <vt:lpstr>Definitions</vt:lpstr>
      <vt:lpstr>Jefferson a Conservative?</vt:lpstr>
      <vt:lpstr>Jefferson a Conservative?</vt:lpstr>
      <vt:lpstr>Conservatism Defined</vt:lpstr>
      <vt:lpstr>Conservatism Defined</vt:lpstr>
      <vt:lpstr>Classical Liberalism Defined</vt:lpstr>
      <vt:lpstr>Libertarianism Defined</vt:lpstr>
      <vt:lpstr>Libertarianism Defined</vt:lpstr>
      <vt:lpstr>Lecture Topics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Definitions and Foundations</dc:title>
  <dc:creator>Jason Jewell</dc:creator>
  <cp:lastModifiedBy>Jason</cp:lastModifiedBy>
  <cp:revision>7</cp:revision>
  <dcterms:created xsi:type="dcterms:W3CDTF">2015-03-09T21:20:29Z</dcterms:created>
  <dcterms:modified xsi:type="dcterms:W3CDTF">2015-03-16T03:40:34Z</dcterms:modified>
</cp:coreProperties>
</file>