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7" r:id="rId8"/>
    <p:sldId id="270" r:id="rId9"/>
    <p:sldId id="268" r:id="rId10"/>
    <p:sldId id="271" r:id="rId11"/>
    <p:sldId id="263" r:id="rId12"/>
    <p:sldId id="264" r:id="rId13"/>
    <p:sldId id="265" r:id="rId14"/>
    <p:sldId id="266" r:id="rId15"/>
    <p:sldId id="269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4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4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7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5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2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3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0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58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6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7E5EB-DEAA-413E-B828-61B9A23ADC2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0470F-F984-42F5-B5EF-24F5DF0C3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7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Command Economy:</a:t>
            </a:r>
          </a:p>
          <a:p>
            <a:r>
              <a:rPr lang="en-US" dirty="0" smtClean="0"/>
              <a:t>Socialism and Fascism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68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Rebuttal: Use Labor as Common Unit</a:t>
            </a:r>
          </a:p>
          <a:p>
            <a:pPr marL="0" indent="0">
              <a:buNone/>
            </a:pPr>
            <a:r>
              <a:rPr lang="en-US" dirty="0"/>
              <a:t>Fails to account </a:t>
            </a:r>
            <a:r>
              <a:rPr lang="en-US" dirty="0" smtClean="0"/>
              <a:t>for several factors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Natural resources </a:t>
            </a:r>
          </a:p>
          <a:p>
            <a:pPr marL="0" indent="0">
              <a:buNone/>
            </a:pPr>
            <a:r>
              <a:rPr lang="en-US" dirty="0"/>
              <a:t>   Different quality of various labor services  </a:t>
            </a:r>
          </a:p>
          <a:p>
            <a:pPr marL="0" indent="0">
              <a:buNone/>
            </a:pPr>
            <a:r>
              <a:rPr lang="en-US" dirty="0"/>
              <a:t>   Complexity of complementary </a:t>
            </a:r>
            <a:r>
              <a:rPr lang="en-US" dirty="0" smtClean="0"/>
              <a:t>processes</a:t>
            </a:r>
          </a:p>
          <a:p>
            <a:pPr marL="0" indent="0">
              <a:buNone/>
            </a:pPr>
            <a:r>
              <a:rPr lang="en-US" dirty="0" smtClean="0"/>
              <a:t>      across </a:t>
            </a:r>
            <a:r>
              <a:rPr lang="en-US" dirty="0"/>
              <a:t>the capital structure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1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Response: Market Socialism 1</a:t>
            </a:r>
          </a:p>
          <a:p>
            <a:pPr marL="0" indent="0">
              <a:buNone/>
            </a:pPr>
            <a:r>
              <a:rPr lang="en-US" dirty="0" smtClean="0"/>
              <a:t>People could be given rationing tickets </a:t>
            </a:r>
          </a:p>
          <a:p>
            <a:pPr marL="0" indent="0">
              <a:buNone/>
            </a:pPr>
            <a:r>
              <a:rPr lang="en-US" dirty="0" smtClean="0"/>
              <a:t>When they redeem them excess demand for and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supply of goods emerge </a:t>
            </a:r>
          </a:p>
          <a:p>
            <a:pPr marL="0" indent="0">
              <a:buNone/>
            </a:pPr>
            <a:r>
              <a:rPr lang="en-US" dirty="0" smtClean="0"/>
              <a:t>Shop managers adjust number of rationing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tickets needed to redeem a good to balance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stocks of goods with redemption demands</a:t>
            </a:r>
          </a:p>
          <a:p>
            <a:pPr marL="0" indent="0">
              <a:buNone/>
            </a:pPr>
            <a:r>
              <a:rPr lang="en-US" dirty="0" smtClean="0"/>
              <a:t>Production adjusted to depletion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of stocks of goods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8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Rebuttal: Market Socialism 1</a:t>
            </a:r>
          </a:p>
          <a:p>
            <a:pPr marL="0" indent="0">
              <a:buNone/>
            </a:pPr>
            <a:r>
              <a:rPr lang="en-US" dirty="0" smtClean="0"/>
              <a:t>Rationing tickets do not replicate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 UME, income earned from satisfying the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preferences of others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 UME, prices are not set by trial and error,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but by entrepreneurial anticipations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 UME, prices of consumer goods are imputed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to producer goods by entrepreneurial demands</a:t>
            </a:r>
          </a:p>
          <a:p>
            <a:pPr marL="0" indent="0">
              <a:buNone/>
            </a:pPr>
            <a:r>
              <a:rPr lang="en-US" dirty="0" smtClean="0"/>
              <a:t>Even with rationing ticket “prices” for consumer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goods no prices for producer goods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2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Response: Market Socialism 2</a:t>
            </a:r>
          </a:p>
          <a:p>
            <a:pPr marL="0" indent="0">
              <a:buNone/>
            </a:pPr>
            <a:r>
              <a:rPr lang="en-US" dirty="0" smtClean="0"/>
              <a:t>Instruct managers to act as if operating in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market economy</a:t>
            </a:r>
          </a:p>
          <a:p>
            <a:pPr marL="0" indent="0">
              <a:buNone/>
            </a:pPr>
            <a:r>
              <a:rPr lang="en-US" dirty="0" smtClean="0"/>
              <a:t>Run the factories the same way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managers did in the market economy 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entral planners budget capital funding to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managers of factories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6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Rebuttal: Market Socialism 2</a:t>
            </a:r>
          </a:p>
          <a:p>
            <a:pPr marL="0" indent="0">
              <a:buNone/>
            </a:pPr>
            <a:r>
              <a:rPr lang="en-US" dirty="0" smtClean="0"/>
              <a:t>Cannot “play” market: entrepreneurs and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capitalist risk their own wealth</a:t>
            </a:r>
          </a:p>
          <a:p>
            <a:pPr marL="0" indent="0">
              <a:buNone/>
            </a:pPr>
            <a:r>
              <a:rPr lang="en-US" dirty="0" smtClean="0"/>
              <a:t>Conditions for social economizing change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Entrepreneurial foresight to adapt production</a:t>
            </a:r>
          </a:p>
          <a:p>
            <a:pPr marL="0" indent="0">
              <a:buNone/>
            </a:pPr>
            <a:r>
              <a:rPr lang="en-US" dirty="0" smtClean="0"/>
              <a:t>   Capitalist foresight to adapt capital structure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5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Response: Use General Equilibrium</a:t>
            </a:r>
          </a:p>
          <a:p>
            <a:pPr marL="0" indent="0">
              <a:buNone/>
            </a:pPr>
            <a:r>
              <a:rPr lang="en-US" dirty="0" smtClean="0"/>
              <a:t>Use central planners’ preferences or rationing</a:t>
            </a:r>
          </a:p>
          <a:p>
            <a:pPr marL="0" indent="0">
              <a:buNone/>
            </a:pPr>
            <a:r>
              <a:rPr lang="en-US" dirty="0" smtClean="0"/>
              <a:t>   tickets to formulate demand equations</a:t>
            </a:r>
          </a:p>
          <a:p>
            <a:pPr marL="0" indent="0">
              <a:buNone/>
            </a:pPr>
            <a:r>
              <a:rPr lang="en-US" dirty="0" smtClean="0"/>
              <a:t>Use technical conditions of production to</a:t>
            </a:r>
          </a:p>
          <a:p>
            <a:pPr marL="0" indent="0">
              <a:buNone/>
            </a:pPr>
            <a:r>
              <a:rPr lang="en-US" dirty="0" smtClean="0"/>
              <a:t>   formulate production equations</a:t>
            </a:r>
          </a:p>
          <a:p>
            <a:pPr marL="0" indent="0">
              <a:buNone/>
            </a:pPr>
            <a:r>
              <a:rPr lang="en-US" dirty="0" smtClean="0"/>
              <a:t>Solve the system of equations that describe the</a:t>
            </a:r>
          </a:p>
          <a:p>
            <a:pPr marL="0" indent="0">
              <a:buNone/>
            </a:pPr>
            <a:r>
              <a:rPr lang="en-US" dirty="0" smtClean="0"/>
              <a:t>   preferences and technical conditions  </a:t>
            </a:r>
          </a:p>
          <a:p>
            <a:pPr marL="0" indent="0">
              <a:buNone/>
            </a:pPr>
            <a:r>
              <a:rPr lang="en-US" dirty="0" smtClean="0"/>
              <a:t>Solution renders the amount of each consumer  </a:t>
            </a:r>
          </a:p>
          <a:p>
            <a:pPr marL="0" indent="0">
              <a:buNone/>
            </a:pPr>
            <a:r>
              <a:rPr lang="en-US" dirty="0" smtClean="0"/>
              <a:t>   good and the amount of each producer good in</a:t>
            </a:r>
          </a:p>
          <a:p>
            <a:pPr marL="0" indent="0">
              <a:buNone/>
            </a:pPr>
            <a:r>
              <a:rPr lang="en-US" dirty="0" smtClean="0"/>
              <a:t>   each line of production  </a:t>
            </a:r>
          </a:p>
        </p:txBody>
      </p:sp>
    </p:spTree>
    <p:extLst>
      <p:ext uri="{BB962C8B-B14F-4D97-AF65-F5344CB8AC3E}">
        <p14:creationId xmlns:p14="http://schemas.microsoft.com/office/powerpoint/2010/main" val="202230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Rebuttal: Use General Equilibrium</a:t>
            </a:r>
          </a:p>
          <a:p>
            <a:pPr marL="0" indent="0">
              <a:buNone/>
            </a:pPr>
            <a:r>
              <a:rPr lang="en-US" dirty="0"/>
              <a:t>Cannot use general equilibrium solutions to</a:t>
            </a:r>
          </a:p>
          <a:p>
            <a:pPr marL="0" indent="0">
              <a:buNone/>
            </a:pPr>
            <a:r>
              <a:rPr lang="en-US" dirty="0"/>
              <a:t>   anticipate how the capital structure must</a:t>
            </a:r>
          </a:p>
          <a:p>
            <a:pPr marL="0" indent="0">
              <a:buNone/>
            </a:pPr>
            <a:r>
              <a:rPr lang="en-US" dirty="0"/>
              <a:t>   change over time to economize for future</a:t>
            </a:r>
          </a:p>
          <a:p>
            <a:pPr marL="0" indent="0">
              <a:buNone/>
            </a:pPr>
            <a:r>
              <a:rPr lang="en-US" dirty="0"/>
              <a:t>   conditions</a:t>
            </a:r>
          </a:p>
          <a:p>
            <a:pPr marL="0" indent="0">
              <a:buNone/>
            </a:pPr>
            <a:r>
              <a:rPr lang="en-US" dirty="0"/>
              <a:t>Brings us full circle to our starting </a:t>
            </a:r>
            <a:r>
              <a:rPr lang="en-US" dirty="0" smtClean="0"/>
              <a:t>point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Scope and method of economics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25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One will acts </a:t>
            </a:r>
          </a:p>
          <a:p>
            <a:pPr marL="0" indent="0">
              <a:buNone/>
            </a:pPr>
            <a:r>
              <a:rPr lang="en-US" dirty="0"/>
              <a:t>   Crusoe</a:t>
            </a:r>
          </a:p>
          <a:p>
            <a:pPr marL="0" indent="0">
              <a:buNone/>
            </a:pPr>
            <a:r>
              <a:rPr lang="en-US" dirty="0"/>
              <a:t>   Household</a:t>
            </a:r>
          </a:p>
          <a:p>
            <a:pPr marL="0" indent="0">
              <a:buNone/>
            </a:pPr>
            <a:r>
              <a:rPr lang="en-US" dirty="0"/>
              <a:t>   Tribal economy</a:t>
            </a:r>
          </a:p>
          <a:p>
            <a:pPr marL="0" indent="0">
              <a:buNone/>
            </a:pPr>
            <a:r>
              <a:rPr lang="en-US" dirty="0"/>
              <a:t>   Slave economy </a:t>
            </a:r>
          </a:p>
          <a:p>
            <a:pPr marL="0" indent="0">
              <a:buNone/>
            </a:pPr>
            <a:r>
              <a:rPr lang="en-US" dirty="0" smtClean="0"/>
              <a:t>   Socialism: state control of production in a division</a:t>
            </a:r>
          </a:p>
          <a:p>
            <a:pPr marL="0" indent="0">
              <a:buNone/>
            </a:pPr>
            <a:r>
              <a:rPr lang="en-US" dirty="0" smtClean="0"/>
              <a:t>     of labor by state ownership of all producer goods</a:t>
            </a:r>
          </a:p>
          <a:p>
            <a:pPr marL="0" indent="0">
              <a:buNone/>
            </a:pPr>
            <a:r>
              <a:rPr lang="en-US" dirty="0" smtClean="0"/>
              <a:t>   Fascism: state control of production in a division</a:t>
            </a:r>
          </a:p>
          <a:p>
            <a:pPr marL="0" indent="0">
              <a:buNone/>
            </a:pPr>
            <a:r>
              <a:rPr lang="en-US" dirty="0" smtClean="0"/>
              <a:t>     of labor by state regulation of all producer goods</a:t>
            </a:r>
          </a:p>
        </p:txBody>
      </p:sp>
    </p:spTree>
    <p:extLst>
      <p:ext uri="{BB962C8B-B14F-4D97-AF65-F5344CB8AC3E}">
        <p14:creationId xmlns:p14="http://schemas.microsoft.com/office/powerpoint/2010/main" val="222960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State </a:t>
            </a:r>
            <a:r>
              <a:rPr lang="en-US" dirty="0"/>
              <a:t>O</a:t>
            </a:r>
            <a:r>
              <a:rPr lang="en-US" dirty="0" smtClean="0"/>
              <a:t>wnership </a:t>
            </a:r>
          </a:p>
          <a:p>
            <a:pPr marL="0" indent="0">
              <a:buNone/>
            </a:pPr>
            <a:r>
              <a:rPr lang="en-US" dirty="0" smtClean="0"/>
              <a:t>Is not public ownership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Public cannot exercise ownership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State officials exercise ownership</a:t>
            </a:r>
          </a:p>
          <a:p>
            <a:pPr marL="0" indent="0">
              <a:buNone/>
            </a:pPr>
            <a:r>
              <a:rPr lang="en-US" dirty="0" smtClean="0"/>
              <a:t>Is not private ownership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Does not include right to sell or transfer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Own use of property but not its capital value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Inefficiency of state owned property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55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Impossibility of Economic Calculation</a:t>
            </a:r>
          </a:p>
          <a:p>
            <a:pPr marL="0" indent="0">
              <a:buNone/>
            </a:pPr>
            <a:r>
              <a:rPr lang="en-US" dirty="0" smtClean="0"/>
              <a:t>One owner of producer goods implies no trade</a:t>
            </a:r>
          </a:p>
          <a:p>
            <a:pPr marL="0" indent="0">
              <a:buNone/>
            </a:pPr>
            <a:r>
              <a:rPr lang="en-US" dirty="0" smtClean="0"/>
              <a:t>No trade implies no prices for producer goods</a:t>
            </a:r>
          </a:p>
          <a:p>
            <a:pPr marL="0" indent="0">
              <a:buNone/>
            </a:pPr>
            <a:r>
              <a:rPr lang="en-US" dirty="0" smtClean="0"/>
              <a:t>No prices for producer goods implies no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economic calculation of NI or NW</a:t>
            </a:r>
          </a:p>
          <a:p>
            <a:pPr marL="0" indent="0">
              <a:buNone/>
            </a:pPr>
            <a:r>
              <a:rPr lang="en-US" dirty="0" smtClean="0"/>
              <a:t>Production decisions cannot be economizing for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society at large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5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Response: Value Imputation</a:t>
            </a:r>
          </a:p>
          <a:p>
            <a:pPr marL="0" indent="0">
              <a:buNone/>
            </a:pPr>
            <a:r>
              <a:rPr lang="en-US" dirty="0" smtClean="0"/>
              <a:t>Value could be directly imputed from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consumer goods to the producer goods by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central planners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Crusoe economizes this way</a:t>
            </a:r>
          </a:p>
          <a:p>
            <a:pPr marL="0" indent="0">
              <a:buNone/>
            </a:pPr>
            <a:r>
              <a:rPr lang="en-US" dirty="0" smtClean="0"/>
              <a:t>   • Economic calculation with money prices 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thereby unnecessary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3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Rebuttal: Value Imputation</a:t>
            </a:r>
          </a:p>
          <a:p>
            <a:pPr marL="0" indent="0">
              <a:buNone/>
            </a:pPr>
            <a:r>
              <a:rPr lang="en-US" dirty="0" smtClean="0"/>
              <a:t>Crusoe can impute value to producer goods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Personal experience with all alternatives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Limitations of his mind in judging the value of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more remote higher-order goods place limits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on the degree of complexity of capital structure</a:t>
            </a:r>
          </a:p>
          <a:p>
            <a:pPr marL="0" indent="0">
              <a:buNone/>
            </a:pPr>
            <a:r>
              <a:rPr lang="en-US" dirty="0" smtClean="0"/>
              <a:t>Without personal experience with alternatives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value cannot be imputed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Division of labor precludes personal experience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With intimate  knowledge of others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leader can make tolerable decisions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44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59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Response: Calculation In-Kind</a:t>
            </a:r>
          </a:p>
          <a:p>
            <a:pPr marL="0" indent="0">
              <a:buNone/>
            </a:pPr>
            <a:r>
              <a:rPr lang="en-US" dirty="0" smtClean="0"/>
              <a:t>Substitute calculation in-kind for calculation in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money</a:t>
            </a:r>
          </a:p>
          <a:p>
            <a:pPr marL="0" indent="0">
              <a:buNone/>
            </a:pPr>
            <a:r>
              <a:rPr lang="en-US" dirty="0" smtClean="0"/>
              <a:t>Arrange production to minimize physical</a:t>
            </a:r>
          </a:p>
          <a:p>
            <a:pPr marL="0" indent="0">
              <a:buNone/>
            </a:pPr>
            <a:r>
              <a:rPr lang="en-US" dirty="0" smtClean="0"/>
              <a:t>   amounts of inputs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Rebuttal: Calculation In-Kind</a:t>
            </a:r>
          </a:p>
          <a:p>
            <a:pPr marL="0" indent="0">
              <a:buNone/>
            </a:pPr>
            <a:r>
              <a:rPr lang="en-US" dirty="0"/>
              <a:t>Cannot perform arithmetic operations on units</a:t>
            </a:r>
          </a:p>
          <a:p>
            <a:pPr marL="0" indent="0">
              <a:buNone/>
            </a:pPr>
            <a:r>
              <a:rPr lang="en-US" dirty="0"/>
              <a:t>   of different types: hours of labor, number of</a:t>
            </a:r>
          </a:p>
          <a:p>
            <a:pPr marL="0" indent="0">
              <a:buNone/>
            </a:pPr>
            <a:r>
              <a:rPr lang="en-US" dirty="0"/>
              <a:t>   machines, tons of steel, etc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Not economizing to minimize the physical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amount of any one input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78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Command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Response: Use Labor as Common Unit</a:t>
            </a:r>
          </a:p>
          <a:p>
            <a:pPr marL="0" indent="0">
              <a:buNone/>
            </a:pPr>
            <a:r>
              <a:rPr lang="en-US" dirty="0" smtClean="0"/>
              <a:t>Calculate cost of all inputs in terms of units of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labor necessary to produce them</a:t>
            </a:r>
          </a:p>
          <a:p>
            <a:pPr marL="0" indent="0">
              <a:buNone/>
            </a:pPr>
            <a:r>
              <a:rPr lang="en-US" dirty="0" smtClean="0"/>
              <a:t>Choose production processes that minimize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labor used in production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3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735</Words>
  <Application>Microsoft Office PowerPoint</Application>
  <PresentationFormat>On-screen Show (4:3)</PresentationFormat>
  <Paragraphs>131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Austrian Economics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  <vt:lpstr>Command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Command Economy</dc:title>
  <dc:creator>Herbener, Jeffrey M.</dc:creator>
  <cp:lastModifiedBy>Herbener, Jeffrey M.</cp:lastModifiedBy>
  <cp:revision>17</cp:revision>
  <dcterms:created xsi:type="dcterms:W3CDTF">2012-05-16T14:45:11Z</dcterms:created>
  <dcterms:modified xsi:type="dcterms:W3CDTF">2012-05-28T19:22:29Z</dcterms:modified>
</cp:coreProperties>
</file>