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6" r:id="rId4"/>
    <p:sldId id="267" r:id="rId5"/>
    <p:sldId id="268" r:id="rId6"/>
    <p:sldId id="269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0E78C4-4B60-4670-95B6-3FA600F82B5B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09A61C-2DDF-40E7-9891-C1C90957C3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8105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6972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B3C41-FC45-4E54-89E5-98BD7455A18F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7DF1D-EEFA-426A-AEAA-6AA08D907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358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B3C41-FC45-4E54-89E5-98BD7455A18F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7DF1D-EEFA-426A-AEAA-6AA08D907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861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B3C41-FC45-4E54-89E5-98BD7455A18F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7DF1D-EEFA-426A-AEAA-6AA08D907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610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B3C41-FC45-4E54-89E5-98BD7455A18F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7DF1D-EEFA-426A-AEAA-6AA08D907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223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B3C41-FC45-4E54-89E5-98BD7455A18F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7DF1D-EEFA-426A-AEAA-6AA08D907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880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B3C41-FC45-4E54-89E5-98BD7455A18F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7DF1D-EEFA-426A-AEAA-6AA08D907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227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B3C41-FC45-4E54-89E5-98BD7455A18F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7DF1D-EEFA-426A-AEAA-6AA08D907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414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B3C41-FC45-4E54-89E5-98BD7455A18F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7DF1D-EEFA-426A-AEAA-6AA08D907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5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B3C41-FC45-4E54-89E5-98BD7455A18F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7DF1D-EEFA-426A-AEAA-6AA08D907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8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B3C41-FC45-4E54-89E5-98BD7455A18F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7DF1D-EEFA-426A-AEAA-6AA08D907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066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B3C41-FC45-4E54-89E5-98BD7455A18F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7DF1D-EEFA-426A-AEAA-6AA08D907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381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9B3C41-FC45-4E54-89E5-98BD7455A18F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37DF1D-EEFA-426A-AEAA-6AA08D907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001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Austrian Economics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Hampered Market Economy:</a:t>
            </a:r>
          </a:p>
          <a:p>
            <a:r>
              <a:rPr lang="en-US" dirty="0" smtClean="0"/>
              <a:t>Product Controls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026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Topic 7: </a:t>
            </a:r>
            <a:r>
              <a:rPr lang="en-US" u="sng" dirty="0" smtClean="0"/>
              <a:t>Product Controls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Monopoly Grant</a:t>
            </a:r>
          </a:p>
          <a:p>
            <a:pPr marL="0" indent="0">
              <a:buNone/>
            </a:pPr>
            <a:r>
              <a:rPr lang="en-US" dirty="0" smtClean="0"/>
              <a:t>Cases of monopoly grant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Government enforced cartels: banking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Licenses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Technical standard: quality, environmental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Public utilities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Intellectual property: patents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4376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417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Topic: 7: </a:t>
            </a:r>
            <a:r>
              <a:rPr lang="en-US" u="sng" dirty="0" smtClean="0"/>
              <a:t>Product Controls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Prohibition </a:t>
            </a:r>
          </a:p>
          <a:p>
            <a:pPr marL="0" indent="0">
              <a:buNone/>
            </a:pPr>
            <a:r>
              <a:rPr lang="en-US" dirty="0" smtClean="0"/>
              <a:t>   Prohibit production of a good or service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Prohibit sale of a good or service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Allow self-sufficient production</a:t>
            </a:r>
          </a:p>
          <a:p>
            <a:pPr marL="0" indent="0">
              <a:buNone/>
            </a:pPr>
            <a:r>
              <a:rPr lang="en-US" dirty="0" smtClean="0"/>
              <a:t>Monopoly Grant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Prohibit production except by privileged seller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Prohibit sale except by privileged seller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Allow self-sufficient production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4102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Topic 7: </a:t>
            </a:r>
            <a:r>
              <a:rPr lang="en-US" u="sng" dirty="0" smtClean="0"/>
              <a:t>Product Controls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Prohibition</a:t>
            </a:r>
          </a:p>
          <a:p>
            <a:pPr marL="0" indent="0">
              <a:buNone/>
            </a:pPr>
            <a:r>
              <a:rPr lang="en-US" dirty="0" smtClean="0"/>
              <a:t>Not even an ostensible gain to buyers or sellers</a:t>
            </a:r>
          </a:p>
          <a:p>
            <a:pPr marL="0" indent="0">
              <a:buNone/>
            </a:pPr>
            <a:r>
              <a:rPr lang="en-US" dirty="0" smtClean="0"/>
              <a:t>Consumers lose valued product</a:t>
            </a:r>
          </a:p>
          <a:p>
            <a:pPr marL="0" indent="0">
              <a:buNone/>
            </a:pPr>
            <a:r>
              <a:rPr lang="en-US" dirty="0" smtClean="0"/>
              <a:t>Producers lose income and wealth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Less specific lose least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More specific lose most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Capitalist still earn interest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Entrepreneurs still earn profit </a:t>
            </a:r>
          </a:p>
        </p:txBody>
      </p:sp>
    </p:spTree>
    <p:extLst>
      <p:ext uri="{BB962C8B-B14F-4D97-AF65-F5344CB8AC3E}">
        <p14:creationId xmlns:p14="http://schemas.microsoft.com/office/powerpoint/2010/main" val="2453054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417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Topic 7: </a:t>
            </a:r>
            <a:r>
              <a:rPr lang="en-US" u="sng" dirty="0" smtClean="0"/>
              <a:t>Product Controls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Prohibition</a:t>
            </a:r>
          </a:p>
          <a:p>
            <a:pPr marL="0" indent="0">
              <a:buNone/>
            </a:pPr>
            <a:r>
              <a:rPr lang="en-US" dirty="0"/>
              <a:t>Arbitrage </a:t>
            </a:r>
            <a:r>
              <a:rPr lang="en-US" dirty="0" smtClean="0"/>
              <a:t>opportunity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Legal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Illegal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Price </a:t>
            </a:r>
            <a:r>
              <a:rPr lang="en-US" dirty="0"/>
              <a:t>is increased</a:t>
            </a:r>
          </a:p>
          <a:p>
            <a:pPr marL="0" indent="0">
              <a:buNone/>
            </a:pPr>
            <a:r>
              <a:rPr lang="en-US" dirty="0" smtClean="0"/>
              <a:t>Quality </a:t>
            </a:r>
            <a:r>
              <a:rPr lang="en-US" dirty="0"/>
              <a:t>is reduced</a:t>
            </a:r>
          </a:p>
        </p:txBody>
      </p:sp>
    </p:spTree>
    <p:extLst>
      <p:ext uri="{BB962C8B-B14F-4D97-AF65-F5344CB8AC3E}">
        <p14:creationId xmlns:p14="http://schemas.microsoft.com/office/powerpoint/2010/main" val="3064652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Topic 7: </a:t>
            </a:r>
            <a:r>
              <a:rPr lang="en-US" u="sng" dirty="0" smtClean="0"/>
              <a:t>Product Controls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Prohibition</a:t>
            </a:r>
          </a:p>
          <a:p>
            <a:pPr marL="0" indent="0">
              <a:buNone/>
            </a:pPr>
            <a:r>
              <a:rPr lang="en-US" dirty="0" smtClean="0"/>
              <a:t>Political allocation: inefficient </a:t>
            </a:r>
          </a:p>
          <a:p>
            <a:pPr marL="0" indent="0">
              <a:buNone/>
            </a:pPr>
            <a:r>
              <a:rPr lang="en-US" dirty="0" smtClean="0"/>
              <a:t>Production </a:t>
            </a:r>
            <a:r>
              <a:rPr lang="en-US" dirty="0"/>
              <a:t>effects</a:t>
            </a:r>
          </a:p>
          <a:p>
            <a:pPr marL="0" indent="0">
              <a:buNone/>
            </a:pPr>
            <a:r>
              <a:rPr lang="en-US" dirty="0"/>
              <a:t>   Misallocation of resources</a:t>
            </a:r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n-US" dirty="0" err="1"/>
              <a:t>Malinvestment</a:t>
            </a:r>
            <a:r>
              <a:rPr lang="en-US" dirty="0"/>
              <a:t> of capital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063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Topic 7: </a:t>
            </a:r>
            <a:r>
              <a:rPr lang="en-US" u="sng" dirty="0" smtClean="0"/>
              <a:t>Product Controls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Prohibition</a:t>
            </a:r>
          </a:p>
          <a:p>
            <a:pPr marL="0" indent="0">
              <a:buNone/>
            </a:pPr>
            <a:r>
              <a:rPr lang="en-US" dirty="0" smtClean="0"/>
              <a:t>Price</a:t>
            </a:r>
          </a:p>
          <a:p>
            <a:pPr marL="0" indent="0">
              <a:buNone/>
            </a:pPr>
            <a:r>
              <a:rPr lang="en-US" dirty="0" smtClean="0"/>
              <a:t>      P</a:t>
            </a:r>
            <a:r>
              <a:rPr lang="en-US" baseline="-25000" dirty="0" smtClean="0"/>
              <a:t>1</a:t>
            </a:r>
            <a:r>
              <a:rPr lang="en-US" dirty="0" smtClean="0"/>
              <a:t>	      •B	S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    P</a:t>
            </a:r>
            <a:r>
              <a:rPr lang="en-US" baseline="-25000" dirty="0" smtClean="0"/>
              <a:t>0</a:t>
            </a:r>
            <a:r>
              <a:rPr lang="en-US" dirty="0" smtClean="0"/>
              <a:t>		  •A</a:t>
            </a:r>
          </a:p>
          <a:p>
            <a:pPr marL="0" indent="0">
              <a:buNone/>
            </a:pPr>
            <a:r>
              <a:rPr lang="en-US" dirty="0" smtClean="0"/>
              <a:t>      P′	      •B′	D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/>
              <a:t> </a:t>
            </a:r>
            <a:r>
              <a:rPr lang="en-US" dirty="0" smtClean="0"/>
              <a:t>    Q</a:t>
            </a:r>
            <a:r>
              <a:rPr lang="en-US" baseline="-25000" dirty="0" smtClean="0"/>
              <a:t>1</a:t>
            </a:r>
            <a:r>
              <a:rPr lang="en-US" dirty="0" smtClean="0"/>
              <a:t>  Q</a:t>
            </a:r>
            <a:r>
              <a:rPr lang="en-US" baseline="-25000" dirty="0" smtClean="0"/>
              <a:t>0	</a:t>
            </a:r>
            <a:r>
              <a:rPr lang="en-US" dirty="0" smtClean="0"/>
              <a:t>	Quantity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Hemp Market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600200" y="3124200"/>
            <a:ext cx="0" cy="1981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1600200" y="5105400"/>
            <a:ext cx="2667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905000" y="3505200"/>
            <a:ext cx="1257300" cy="1295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1981200" y="3685903"/>
            <a:ext cx="1257300" cy="1295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5099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417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Topic 7: </a:t>
            </a:r>
            <a:r>
              <a:rPr lang="en-US" u="sng" dirty="0" smtClean="0"/>
              <a:t>Product Controls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Monopoly Grant</a:t>
            </a:r>
          </a:p>
          <a:p>
            <a:pPr marL="0" indent="0">
              <a:buNone/>
            </a:pPr>
            <a:r>
              <a:rPr lang="en-US" dirty="0" smtClean="0"/>
              <a:t>Prohibit production or sale except by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privileged sellers</a:t>
            </a:r>
          </a:p>
          <a:p>
            <a:pPr marL="0" indent="0">
              <a:buNone/>
            </a:pPr>
            <a:r>
              <a:rPr lang="en-US" dirty="0" smtClean="0"/>
              <a:t>Demand for privileged sellers’ goods is</a:t>
            </a:r>
            <a:r>
              <a:rPr lang="en-US" dirty="0"/>
              <a:t> </a:t>
            </a:r>
            <a:r>
              <a:rPr lang="en-US" dirty="0" smtClean="0"/>
              <a:t>inelastic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at the old m-c price</a:t>
            </a:r>
          </a:p>
          <a:p>
            <a:pPr marL="0" indent="0">
              <a:buNone/>
            </a:pPr>
            <a:r>
              <a:rPr lang="en-US" dirty="0" smtClean="0"/>
              <a:t>Privileged sellers raise price and restrict output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3435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Topic 7: </a:t>
            </a:r>
            <a:r>
              <a:rPr lang="en-US" u="sng" dirty="0" smtClean="0"/>
              <a:t>Product Controls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Monopoly Grant</a:t>
            </a:r>
          </a:p>
          <a:p>
            <a:pPr marL="0" indent="0">
              <a:buNone/>
            </a:pPr>
            <a:r>
              <a:rPr lang="en-US" dirty="0" smtClean="0"/>
              <a:t>Price				Competitive market</a:t>
            </a:r>
          </a:p>
          <a:p>
            <a:pPr marL="0" indent="0">
              <a:buNone/>
            </a:pPr>
            <a:r>
              <a:rPr lang="en-US" dirty="0" smtClean="0"/>
              <a:t>				   25 firms each at A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			   5 firms each at C</a:t>
            </a:r>
          </a:p>
          <a:p>
            <a:pPr marL="0" indent="0">
              <a:buNone/>
            </a:pPr>
            <a:r>
              <a:rPr lang="en-US" dirty="0" smtClean="0"/>
              <a:t>	      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       			Quantity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524000" y="2590800"/>
            <a:ext cx="0" cy="3048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524000" y="4379323"/>
            <a:ext cx="1276350" cy="12562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1524000" y="5638800"/>
            <a:ext cx="2667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066800" y="4754293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</a:t>
            </a:r>
            <a:r>
              <a:rPr lang="en-US" sz="2400" baseline="-25000" dirty="0"/>
              <a:t>c</a:t>
            </a:r>
            <a:r>
              <a:rPr lang="en-US" sz="2400" dirty="0" smtClean="0"/>
              <a:t>          •A   •B</a:t>
            </a:r>
            <a:endParaRPr lang="en-US" sz="2400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524000" y="2819400"/>
            <a:ext cx="1447800" cy="28161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1051560" y="4148490"/>
            <a:ext cx="192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</a:t>
            </a:r>
            <a:r>
              <a:rPr lang="en-US" sz="2400" baseline="-25000" dirty="0"/>
              <a:t>m</a:t>
            </a:r>
            <a:r>
              <a:rPr lang="en-US" sz="2400" dirty="0" smtClean="0"/>
              <a:t>	   •C</a:t>
            </a:r>
            <a:endParaRPr lang="en-US" sz="2400" dirty="0"/>
          </a:p>
        </p:txBody>
      </p:sp>
      <p:sp>
        <p:nvSpPr>
          <p:cNvPr id="39" name="TextBox 38"/>
          <p:cNvSpPr txBox="1"/>
          <p:nvPr/>
        </p:nvSpPr>
        <p:spPr>
          <a:xfrm>
            <a:off x="2171700" y="5215958"/>
            <a:ext cx="1333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</a:t>
            </a:r>
            <a:r>
              <a:rPr lang="en-US" sz="2400" baseline="-25000" dirty="0"/>
              <a:t>c</a:t>
            </a:r>
            <a:r>
              <a:rPr lang="en-US" sz="2400" dirty="0" smtClean="0"/>
              <a:t>       </a:t>
            </a:r>
            <a:r>
              <a:rPr lang="en-US" sz="2400" dirty="0" err="1" smtClean="0"/>
              <a:t>D</a:t>
            </a:r>
            <a:r>
              <a:rPr lang="en-US" sz="2400" baseline="-25000" dirty="0" err="1" smtClean="0"/>
              <a:t>m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20676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Topic 7: </a:t>
            </a:r>
            <a:r>
              <a:rPr lang="en-US" u="sng" dirty="0" smtClean="0"/>
              <a:t>Product Controls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Monopoly Grant</a:t>
            </a:r>
          </a:p>
          <a:p>
            <a:pPr marL="0" indent="0">
              <a:buNone/>
            </a:pPr>
            <a:r>
              <a:rPr lang="en-US" dirty="0" smtClean="0"/>
              <a:t>Revenue from monopoly is capitalized into the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legal privilege itself: lobbying, contributions</a:t>
            </a:r>
          </a:p>
          <a:p>
            <a:pPr marL="0" indent="0">
              <a:buNone/>
            </a:pPr>
            <a:r>
              <a:rPr lang="en-US" dirty="0" smtClean="0"/>
              <a:t>Consumers have fewer valuable goods</a:t>
            </a:r>
          </a:p>
          <a:p>
            <a:pPr marL="0" indent="0">
              <a:buNone/>
            </a:pPr>
            <a:r>
              <a:rPr lang="en-US" dirty="0" smtClean="0"/>
              <a:t>Production effects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Misallocation of resources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dirty="0" err="1" smtClean="0"/>
              <a:t>Malinvestment</a:t>
            </a:r>
            <a:r>
              <a:rPr lang="en-US" dirty="0" smtClean="0"/>
              <a:t> of capital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356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298</Words>
  <Application>Microsoft Office PowerPoint</Application>
  <PresentationFormat>On-screen Show (4:3)</PresentationFormat>
  <Paragraphs>86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Austrian Economics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Austrian Economics</dc:title>
  <dc:creator>Herbener, Jeffrey M.</dc:creator>
  <cp:lastModifiedBy>Herbener, Jeffrey M.</cp:lastModifiedBy>
  <cp:revision>2</cp:revision>
  <dcterms:created xsi:type="dcterms:W3CDTF">2012-05-28T18:22:00Z</dcterms:created>
  <dcterms:modified xsi:type="dcterms:W3CDTF">2012-05-28T18:35:41Z</dcterms:modified>
</cp:coreProperties>
</file>