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AA8B9-B74F-457E-B182-BD9732E00873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BCC6C-4718-4680-9005-F1BF66D1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558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59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23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797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95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35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29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58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411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34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84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70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64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78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3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6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68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3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22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2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23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6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82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70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13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7B7-4B93-47D6-8E05-DC72B325739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7ADB7-D595-4472-8FE7-67CC27D00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Price Controls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47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Minimum Price Control</a:t>
            </a:r>
          </a:p>
          <a:p>
            <a:pPr marL="0" indent="0">
              <a:buNone/>
            </a:pPr>
            <a:r>
              <a:rPr lang="en-US" dirty="0" smtClean="0"/>
              <a:t>Wage		       S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m</a:t>
            </a:r>
            <a:r>
              <a:rPr lang="en-US" dirty="0" smtClean="0"/>
              <a:t>	       •B	 •C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W</a:t>
            </a:r>
            <a:r>
              <a:rPr lang="en-US" baseline="-25000" dirty="0" smtClean="0"/>
              <a:t>0</a:t>
            </a:r>
            <a:r>
              <a:rPr lang="en-US" dirty="0" smtClean="0"/>
              <a:t>		    •A</a:t>
            </a:r>
          </a:p>
          <a:p>
            <a:pPr marL="0" indent="0">
              <a:buNone/>
            </a:pPr>
            <a:r>
              <a:rPr lang="en-US" dirty="0" smtClean="0"/>
              <a:t>   W′	        •B′</a:t>
            </a:r>
          </a:p>
          <a:p>
            <a:pPr marL="0" indent="0">
              <a:buNone/>
            </a:pPr>
            <a:r>
              <a:rPr lang="en-US" dirty="0" smtClean="0"/>
              <a:t>				D</a:t>
            </a:r>
          </a:p>
          <a:p>
            <a:pPr marL="0" indent="0">
              <a:buNone/>
            </a:pPr>
            <a:r>
              <a:rPr lang="en-US" dirty="0" smtClean="0"/>
              <a:t>	        L′   L</a:t>
            </a:r>
            <a:r>
              <a:rPr lang="en-US" baseline="-25000" dirty="0" smtClean="0"/>
              <a:t>0</a:t>
            </a:r>
            <a:r>
              <a:rPr lang="en-US" dirty="0" smtClean="0"/>
              <a:t>	 L</a:t>
            </a:r>
            <a:r>
              <a:rPr lang="en-US" baseline="-25000" dirty="0" smtClean="0"/>
              <a:t>m</a:t>
            </a:r>
            <a:r>
              <a:rPr lang="en-US" dirty="0" smtClean="0"/>
              <a:t>	Labor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Minimum Wage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447800" y="3124200"/>
            <a:ext cx="0" cy="22860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447800" y="5410200"/>
            <a:ext cx="2743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920240" y="3200400"/>
            <a:ext cx="211836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920240" y="3124200"/>
            <a:ext cx="196596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93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General Maximum Price Control</a:t>
            </a:r>
          </a:p>
          <a:p>
            <a:pPr marL="0" indent="0">
              <a:buNone/>
            </a:pPr>
            <a:r>
              <a:rPr lang="en-US" dirty="0" smtClean="0"/>
              <a:t>Enacted to fight price inflation</a:t>
            </a:r>
          </a:p>
          <a:p>
            <a:pPr marL="0" indent="0">
              <a:buNone/>
            </a:pPr>
            <a:r>
              <a:rPr lang="en-US" dirty="0" smtClean="0"/>
              <a:t>Minimum PPM control</a:t>
            </a:r>
          </a:p>
          <a:p>
            <a:pPr marL="0" indent="0">
              <a:buNone/>
            </a:pPr>
            <a:r>
              <a:rPr lang="en-US" dirty="0" smtClean="0"/>
              <a:t>Prevents mutually advantageous trade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Surplus of money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Arbitrage money into foreign exchange markets</a:t>
            </a:r>
          </a:p>
          <a:p>
            <a:pPr marL="0" indent="0">
              <a:buNone/>
            </a:pPr>
            <a:r>
              <a:rPr lang="en-US" dirty="0" smtClean="0"/>
              <a:t>Production effects</a:t>
            </a:r>
          </a:p>
          <a:p>
            <a:pPr marL="0" indent="0">
              <a:buNone/>
            </a:pPr>
            <a:r>
              <a:rPr lang="en-US" dirty="0" smtClean="0"/>
              <a:t>Distorts economic calculation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31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General Maximum Price Control</a:t>
            </a:r>
          </a:p>
          <a:p>
            <a:pPr marL="0" indent="0">
              <a:buNone/>
            </a:pPr>
            <a:r>
              <a:rPr lang="en-US" dirty="0" smtClean="0"/>
              <a:t>PPM		      TS</a:t>
            </a:r>
          </a:p>
          <a:p>
            <a:pPr marL="0" indent="0">
              <a:buNone/>
            </a:pPr>
            <a:r>
              <a:rPr lang="en-US" dirty="0" err="1" smtClean="0"/>
              <a:t>PPM</a:t>
            </a:r>
            <a:r>
              <a:rPr lang="en-US" baseline="-25000" dirty="0" err="1" smtClean="0"/>
              <a:t>m</a:t>
            </a:r>
            <a:r>
              <a:rPr lang="en-US" dirty="0"/>
              <a:t> </a:t>
            </a:r>
            <a:r>
              <a:rPr lang="en-US" dirty="0" smtClean="0"/>
              <a:t>      •C  •B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PPM</a:t>
            </a:r>
            <a:r>
              <a:rPr lang="en-US" baseline="-25000" dirty="0" smtClean="0"/>
              <a:t>0</a:t>
            </a:r>
            <a:r>
              <a:rPr lang="en-US" dirty="0" smtClean="0"/>
              <a:t>		    •A</a:t>
            </a:r>
          </a:p>
          <a:p>
            <a:pPr marL="0" indent="0">
              <a:buNone/>
            </a:pPr>
            <a:r>
              <a:rPr lang="en-US" dirty="0" smtClean="0"/>
              <a:t>			   TD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       M</a:t>
            </a:r>
            <a:r>
              <a:rPr lang="en-US" baseline="-25000" dirty="0" smtClean="0"/>
              <a:t>m</a:t>
            </a:r>
            <a:r>
              <a:rPr lang="en-US" dirty="0" smtClean="0"/>
              <a:t> M</a:t>
            </a:r>
            <a:r>
              <a:rPr lang="en-US" baseline="-25000" dirty="0" smtClean="0"/>
              <a:t>0</a:t>
            </a:r>
            <a:r>
              <a:rPr lang="en-US" dirty="0" smtClean="0"/>
              <a:t>		Money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00200" y="3105150"/>
            <a:ext cx="0" cy="2076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600200" y="5181600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857500" y="3238500"/>
            <a:ext cx="0" cy="1790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81200" y="3371850"/>
            <a:ext cx="15240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63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General Minimum Price Control</a:t>
            </a:r>
          </a:p>
          <a:p>
            <a:pPr marL="0" indent="0">
              <a:buNone/>
            </a:pPr>
            <a:r>
              <a:rPr lang="en-US" dirty="0" smtClean="0"/>
              <a:t>Enacted to fight price deflation</a:t>
            </a:r>
          </a:p>
          <a:p>
            <a:pPr marL="0" indent="0">
              <a:buNone/>
            </a:pPr>
            <a:r>
              <a:rPr lang="en-US" dirty="0" smtClean="0"/>
              <a:t>Maximum PPM control</a:t>
            </a:r>
          </a:p>
          <a:p>
            <a:pPr marL="0" indent="0">
              <a:buNone/>
            </a:pPr>
            <a:r>
              <a:rPr lang="en-US" dirty="0" smtClean="0"/>
              <a:t>Prevents mutually advantageous trade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Shortage of money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Arbitrage foreign money into domestic economy</a:t>
            </a:r>
          </a:p>
          <a:p>
            <a:pPr marL="0" indent="0">
              <a:buNone/>
            </a:pPr>
            <a:r>
              <a:rPr lang="en-US" dirty="0" smtClean="0"/>
              <a:t>Production effects</a:t>
            </a:r>
          </a:p>
          <a:p>
            <a:pPr marL="0" indent="0">
              <a:buNone/>
            </a:pPr>
            <a:r>
              <a:rPr lang="en-US" dirty="0" smtClean="0"/>
              <a:t>Distortion of economic calculation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635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General Minimum Price Control</a:t>
            </a:r>
          </a:p>
          <a:p>
            <a:pPr marL="0" indent="0">
              <a:buNone/>
            </a:pPr>
            <a:r>
              <a:rPr lang="en-US" dirty="0" smtClean="0"/>
              <a:t>PPM		  TS</a:t>
            </a:r>
          </a:p>
          <a:p>
            <a:pPr marL="0" indent="0">
              <a:buNone/>
            </a:pPr>
            <a:r>
              <a:rPr lang="en-US" dirty="0" smtClean="0"/>
              <a:t>PPM</a:t>
            </a:r>
            <a:r>
              <a:rPr lang="en-US" baseline="-25000" dirty="0" smtClean="0"/>
              <a:t>0</a:t>
            </a:r>
            <a:r>
              <a:rPr lang="en-US" dirty="0" smtClean="0"/>
              <a:t>		•A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PPM</a:t>
            </a:r>
            <a:r>
              <a:rPr lang="en-US" baseline="-25000" dirty="0" err="1" smtClean="0"/>
              <a:t>m</a:t>
            </a:r>
            <a:r>
              <a:rPr lang="en-US" dirty="0" smtClean="0"/>
              <a:t>	•B   •C</a:t>
            </a:r>
          </a:p>
          <a:p>
            <a:pPr marL="0" indent="0">
              <a:buNone/>
            </a:pPr>
            <a:r>
              <a:rPr lang="en-US" dirty="0" smtClean="0"/>
              <a:t>			     TD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         M</a:t>
            </a:r>
            <a:r>
              <a:rPr lang="en-US" baseline="-25000" dirty="0" smtClean="0"/>
              <a:t>0</a:t>
            </a:r>
            <a:r>
              <a:rPr lang="en-US" dirty="0" smtClean="0"/>
              <a:t>   M</a:t>
            </a:r>
            <a:r>
              <a:rPr lang="en-US" baseline="-25000" dirty="0" smtClean="0"/>
              <a:t>m</a:t>
            </a:r>
            <a:r>
              <a:rPr lang="en-US" dirty="0" smtClean="0"/>
              <a:t>	Money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00200" y="3124200"/>
            <a:ext cx="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600200" y="5029200"/>
            <a:ext cx="2667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3124200"/>
            <a:ext cx="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28800" y="3099163"/>
            <a:ext cx="182880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06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Set price control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Illegal to trade at any other price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Bimetallism </a:t>
            </a:r>
          </a:p>
          <a:p>
            <a:pPr marL="0" indent="0">
              <a:buNone/>
            </a:pPr>
            <a:r>
              <a:rPr lang="en-US" dirty="0" smtClean="0"/>
              <a:t>Maximum price control</a:t>
            </a:r>
          </a:p>
          <a:p>
            <a:pPr marL="0" indent="0">
              <a:buNone/>
            </a:pPr>
            <a:r>
              <a:rPr lang="en-US" dirty="0" smtClean="0"/>
              <a:t>   Illegal to trade at prices above the maximum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Rent control</a:t>
            </a:r>
          </a:p>
          <a:p>
            <a:pPr marL="0" indent="0">
              <a:buNone/>
            </a:pPr>
            <a:r>
              <a:rPr lang="en-US" dirty="0" smtClean="0"/>
              <a:t>Minimum price control</a:t>
            </a:r>
          </a:p>
          <a:p>
            <a:pPr marL="0" indent="0">
              <a:buNone/>
            </a:pPr>
            <a:r>
              <a:rPr lang="en-US" dirty="0" smtClean="0"/>
              <a:t>   Illegal to trade at prices below the minimum</a:t>
            </a:r>
          </a:p>
          <a:p>
            <a:pPr marL="0" indent="0">
              <a:buNone/>
            </a:pPr>
            <a:r>
              <a:rPr lang="en-US" dirty="0" smtClean="0"/>
              <a:t>   Minimum wage</a:t>
            </a:r>
            <a:r>
              <a:rPr lang="en-US" u="sng" dirty="0" smtClean="0"/>
              <a:t> 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76274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Effective or Ineffective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Set price: if legal price differs from m-c price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Max price: if legal price below m-c price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Min price: if legal price above m-c price</a:t>
            </a:r>
          </a:p>
          <a:p>
            <a:pPr marL="0" indent="0">
              <a:buNone/>
            </a:pPr>
            <a:r>
              <a:rPr lang="en-US" dirty="0" smtClean="0"/>
              <a:t>Enforced or Unenforced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If enforced, then secondary effects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If unenforced, then no effect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34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Set Price Control</a:t>
            </a:r>
          </a:p>
          <a:p>
            <a:pPr marL="0" indent="0">
              <a:buNone/>
            </a:pPr>
            <a:r>
              <a:rPr lang="en-US" dirty="0" smtClean="0"/>
              <a:t>Bimetallism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1792: legal rate 15s to 1g; market rate 15.5-1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Gold and silver money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1810: legal rate 15-1; market rate 15.8-1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Silver money</a:t>
            </a:r>
          </a:p>
          <a:p>
            <a:pPr marL="0" indent="0">
              <a:buNone/>
            </a:pPr>
            <a:r>
              <a:rPr lang="en-US" dirty="0" smtClean="0"/>
              <a:t>   1834: legal rate 16-1; market rate 15.8-1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1853: legal rate 16-1; market rate 15.3-1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Gold money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48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Set Price Control</a:t>
            </a:r>
          </a:p>
          <a:p>
            <a:pPr marL="0" indent="0">
              <a:buNone/>
            </a:pPr>
            <a:r>
              <a:rPr lang="en-US" dirty="0" smtClean="0"/>
              <a:t>Price			         S		</a:t>
            </a:r>
          </a:p>
          <a:p>
            <a:pPr marL="0" indent="0">
              <a:buNone/>
            </a:pPr>
            <a:r>
              <a:rPr lang="en-US" dirty="0" smtClean="0"/>
              <a:t>			            </a:t>
            </a:r>
          </a:p>
          <a:p>
            <a:pPr marL="0" indent="0">
              <a:buNone/>
            </a:pPr>
            <a:r>
              <a:rPr lang="en-US" dirty="0" smtClean="0"/>
              <a:t>  15.8		        •B		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15.5		  •A			</a:t>
            </a:r>
          </a:p>
          <a:p>
            <a:pPr marL="0" indent="0">
              <a:buNone/>
            </a:pPr>
            <a:r>
              <a:rPr lang="en-US" dirty="0" smtClean="0"/>
              <a:t>     15		  •A′ •B′       D</a:t>
            </a:r>
            <a:r>
              <a:rPr lang="en-US" baseline="-25000" dirty="0" smtClean="0"/>
              <a:t>1810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			      D</a:t>
            </a:r>
            <a:r>
              <a:rPr lang="en-US" baseline="-25000" dirty="0" smtClean="0"/>
              <a:t>1792</a:t>
            </a: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M</a:t>
            </a:r>
            <a:r>
              <a:rPr lang="en-US" baseline="-25000" dirty="0" smtClean="0"/>
              <a:t>0</a:t>
            </a:r>
            <a:r>
              <a:rPr lang="en-US" dirty="0" smtClean="0"/>
              <a:t>  M</a:t>
            </a:r>
            <a:r>
              <a:rPr lang="en-US" baseline="-25000" dirty="0" smtClean="0"/>
              <a:t>1</a:t>
            </a:r>
            <a:r>
              <a:rPr lang="en-US" dirty="0" smtClean="0"/>
              <a:t>	    Gold Money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447800" y="2971800"/>
            <a:ext cx="0" cy="297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447800" y="5943600"/>
            <a:ext cx="2971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40626" y="3493226"/>
            <a:ext cx="1993174" cy="2069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905000" y="3124200"/>
            <a:ext cx="2133600" cy="2209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438400" y="3200400"/>
            <a:ext cx="1784169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9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Set Price Control</a:t>
            </a:r>
          </a:p>
          <a:p>
            <a:pPr marL="0" indent="0">
              <a:buNone/>
            </a:pPr>
            <a:r>
              <a:rPr lang="en-US" dirty="0" smtClean="0"/>
              <a:t>Price			    S</a:t>
            </a:r>
            <a:r>
              <a:rPr lang="en-US" baseline="-25000" dirty="0" smtClean="0"/>
              <a:t>1834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16		  •A′•B′	S</a:t>
            </a:r>
            <a:r>
              <a:rPr lang="en-US" baseline="-25000" dirty="0" smtClean="0"/>
              <a:t>1853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15.8		  •A</a:t>
            </a:r>
          </a:p>
          <a:p>
            <a:pPr marL="0" indent="0">
              <a:buNone/>
            </a:pPr>
            <a:r>
              <a:rPr lang="en-US" dirty="0" smtClean="0"/>
              <a:t>  15.3		        •B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	     D</a:t>
            </a:r>
          </a:p>
          <a:p>
            <a:pPr marL="0" indent="0">
              <a:buNone/>
            </a:pPr>
            <a:r>
              <a:rPr lang="en-US" dirty="0" smtClean="0"/>
              <a:t>		 M</a:t>
            </a:r>
            <a:r>
              <a:rPr lang="en-US" baseline="-25000" dirty="0" smtClean="0"/>
              <a:t>0</a:t>
            </a:r>
            <a:r>
              <a:rPr lang="en-US" dirty="0" smtClean="0"/>
              <a:t>  M</a:t>
            </a:r>
            <a:r>
              <a:rPr lang="en-US" baseline="-25000" dirty="0" smtClean="0"/>
              <a:t>1</a:t>
            </a:r>
            <a:r>
              <a:rPr lang="en-US" dirty="0" smtClean="0"/>
              <a:t>	Gold Money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524000" y="3124200"/>
            <a:ext cx="0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524000" y="5638800"/>
            <a:ext cx="2743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913709" y="3467100"/>
            <a:ext cx="16764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891937" y="3276600"/>
            <a:ext cx="16002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751909" y="3733800"/>
            <a:ext cx="1346563" cy="165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36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Maximum Price Control</a:t>
            </a:r>
          </a:p>
          <a:p>
            <a:pPr marL="0" indent="0">
              <a:buNone/>
            </a:pPr>
            <a:r>
              <a:rPr lang="en-US" dirty="0" smtClean="0"/>
              <a:t>Set legal price below m-c price to help buyers</a:t>
            </a:r>
          </a:p>
          <a:p>
            <a:pPr marL="0" indent="0">
              <a:buNone/>
            </a:pPr>
            <a:r>
              <a:rPr lang="en-US" dirty="0" smtClean="0"/>
              <a:t>Prevents mutually advantageous trade</a:t>
            </a:r>
          </a:p>
          <a:p>
            <a:pPr marL="0" indent="0">
              <a:buNone/>
            </a:pPr>
            <a:r>
              <a:rPr lang="en-US" dirty="0" smtClean="0"/>
              <a:t>   Shortage: hurts buyers</a:t>
            </a:r>
          </a:p>
          <a:p>
            <a:pPr marL="0" indent="0">
              <a:buNone/>
            </a:pPr>
            <a:r>
              <a:rPr lang="en-US" dirty="0" smtClean="0"/>
              <a:t>   Arbitrage opportunity: legal or illegal</a:t>
            </a:r>
          </a:p>
          <a:p>
            <a:pPr marL="0" indent="0">
              <a:buNone/>
            </a:pPr>
            <a:r>
              <a:rPr lang="en-US" dirty="0" smtClean="0"/>
              <a:t>Production effects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Misallocation of resources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Malinvestment</a:t>
            </a:r>
            <a:r>
              <a:rPr lang="en-US" dirty="0" smtClean="0"/>
              <a:t> of capital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88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Maximum Price Control</a:t>
            </a:r>
          </a:p>
          <a:p>
            <a:pPr marL="0" indent="0">
              <a:buNone/>
            </a:pPr>
            <a:r>
              <a:rPr lang="en-US" dirty="0" smtClean="0"/>
              <a:t>Price			     S</a:t>
            </a:r>
          </a:p>
          <a:p>
            <a:pPr marL="0" indent="0">
              <a:buNone/>
            </a:pPr>
            <a:r>
              <a:rPr lang="en-US" dirty="0" smtClean="0"/>
              <a:t>     P′	      •B′      </a:t>
            </a:r>
          </a:p>
          <a:p>
            <a:pPr marL="0" indent="0">
              <a:buNone/>
            </a:pPr>
            <a:r>
              <a:rPr lang="en-US" dirty="0" smtClean="0"/>
              <a:t>     P</a:t>
            </a:r>
            <a:r>
              <a:rPr lang="en-US" baseline="-25000" dirty="0" smtClean="0"/>
              <a:t>0</a:t>
            </a:r>
            <a:r>
              <a:rPr lang="en-US" dirty="0" smtClean="0"/>
              <a:t>		   •A</a:t>
            </a:r>
          </a:p>
          <a:p>
            <a:pPr marL="0" indent="0">
              <a:buNone/>
            </a:pPr>
            <a:r>
              <a:rPr lang="en-US" dirty="0" smtClean="0"/>
              <a:t>     P</a:t>
            </a:r>
            <a:r>
              <a:rPr lang="en-US" baseline="-25000" dirty="0"/>
              <a:t>m</a:t>
            </a:r>
            <a:r>
              <a:rPr lang="en-US" dirty="0" smtClean="0"/>
              <a:t>	      •B	 •C	      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		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      Q′   Q</a:t>
            </a:r>
            <a:r>
              <a:rPr lang="en-US" baseline="-25000" dirty="0" smtClean="0"/>
              <a:t>0</a:t>
            </a:r>
            <a:r>
              <a:rPr lang="en-US" dirty="0" smtClean="0"/>
              <a:t>  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m</a:t>
            </a:r>
            <a:r>
              <a:rPr lang="en-US" dirty="0" smtClean="0"/>
              <a:t>	Quantity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Rental Units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447800" y="3276600"/>
            <a:ext cx="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447800" y="5410200"/>
            <a:ext cx="2819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981200" y="3438253"/>
            <a:ext cx="2133600" cy="1590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752600" y="3124200"/>
            <a:ext cx="1905000" cy="1828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86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6: </a:t>
            </a:r>
            <a:r>
              <a:rPr lang="en-US" u="sng" dirty="0" smtClean="0"/>
              <a:t>Price Controls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Minimum Price Control</a:t>
            </a:r>
          </a:p>
          <a:p>
            <a:pPr marL="0" indent="0">
              <a:buNone/>
            </a:pPr>
            <a:r>
              <a:rPr lang="en-US" dirty="0" smtClean="0"/>
              <a:t>Set legal price above m-c price to help sellers</a:t>
            </a:r>
          </a:p>
          <a:p>
            <a:pPr marL="0" indent="0">
              <a:buNone/>
            </a:pPr>
            <a:r>
              <a:rPr lang="en-US" dirty="0" smtClean="0"/>
              <a:t>Prevents mutually advantageous trade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Surplus: hurts sellers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Arbitrage opportunity: legal or illegal</a:t>
            </a:r>
          </a:p>
          <a:p>
            <a:pPr marL="0" indent="0">
              <a:buNone/>
            </a:pPr>
            <a:r>
              <a:rPr lang="en-US" dirty="0" smtClean="0"/>
              <a:t>Production effects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Misallocation of resources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Malinvestment</a:t>
            </a:r>
            <a:r>
              <a:rPr lang="en-US" dirty="0" smtClean="0"/>
              <a:t> of capital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0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448</Words>
  <Application>Microsoft Office PowerPoint</Application>
  <PresentationFormat>On-screen Show (4:3)</PresentationFormat>
  <Paragraphs>142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2012-05-28T18:17:32Z</dcterms:created>
  <dcterms:modified xsi:type="dcterms:W3CDTF">2012-05-28T18:21:50Z</dcterms:modified>
</cp:coreProperties>
</file>