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E2995-F2DC-4B40-A1A5-00DCB7D5A11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420A6-9641-4612-B49E-7AFF253D2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54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64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50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0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9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006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749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6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21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90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12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8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0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52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AFD13-96FD-4DE6-A3E4-D0B2C650314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AE744-D199-47DD-87B6-10C812CF0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202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Fiscal Policy,</a:t>
            </a:r>
          </a:p>
          <a:p>
            <a:r>
              <a:rPr lang="en-US" dirty="0" smtClean="0"/>
              <a:t>Expenditures and Debt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199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Debt</a:t>
            </a:r>
          </a:p>
          <a:p>
            <a:pPr marL="0" indent="0">
              <a:buNone/>
            </a:pPr>
            <a:r>
              <a:rPr lang="en-US" dirty="0" smtClean="0"/>
              <a:t>Government borrowing is not voluntary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Voluntary trade between government and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private savers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Government pays debt by coercive</a:t>
            </a:r>
          </a:p>
          <a:p>
            <a:pPr marL="0" indent="0">
              <a:buNone/>
            </a:pPr>
            <a:r>
              <a:rPr lang="en-US" dirty="0" smtClean="0"/>
              <a:t>	extraction of taxation or legal monopoly of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monetary inflation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Same for all government expenditures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We do not owe it to ourselves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4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Debt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irect effects of government borrowing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Diversion of resources in the present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Investors have fewer resources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Government has more resources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Shift of wealth in the future from taxpayers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to holders of government debt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91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Debt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ases of government borrowing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Without monetary inflation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Expenditures exceed tax revenues, borrow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to pay for the difference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With monetary inflation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Monetize the debt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Support secondary markets for debt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43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Debt</a:t>
            </a:r>
          </a:p>
          <a:p>
            <a:pPr marL="0" indent="0">
              <a:buNone/>
            </a:pPr>
            <a:r>
              <a:rPr lang="en-US" dirty="0" smtClean="0"/>
              <a:t>Without monetary inflation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Displaces private investment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Raises interest rates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Retards capital accumulation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75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Debt</a:t>
            </a:r>
          </a:p>
          <a:p>
            <a:pPr marL="0" indent="0">
              <a:buNone/>
            </a:pPr>
            <a:r>
              <a:rPr lang="en-US" dirty="0" err="1" smtClean="0"/>
              <a:t>i</a:t>
            </a:r>
            <a:r>
              <a:rPr lang="en-US" dirty="0" smtClean="0"/>
              <a:t>  		     S</a:t>
            </a:r>
          </a:p>
          <a:p>
            <a:pPr marL="0" indent="0">
              <a:buNone/>
            </a:pPr>
            <a:r>
              <a:rPr lang="en-US" dirty="0" smtClean="0"/>
              <a:t>  i</a:t>
            </a:r>
            <a:r>
              <a:rPr lang="en-US" baseline="-25000" dirty="0" smtClean="0"/>
              <a:t>1</a:t>
            </a:r>
            <a:r>
              <a:rPr lang="en-US" dirty="0"/>
              <a:t> </a:t>
            </a:r>
            <a:r>
              <a:rPr lang="en-US" dirty="0" smtClean="0"/>
              <a:t>   •B</a:t>
            </a:r>
            <a:r>
              <a:rPr lang="en-US" baseline="30000" dirty="0" smtClean="0"/>
              <a:t>′</a:t>
            </a:r>
            <a:r>
              <a:rPr lang="en-US" dirty="0" smtClean="0"/>
              <a:t>    •B	     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i</a:t>
            </a:r>
            <a:r>
              <a:rPr lang="en-US" baseline="-25000" dirty="0" smtClean="0"/>
              <a:t>0</a:t>
            </a:r>
            <a:r>
              <a:rPr lang="en-US" dirty="0" smtClean="0"/>
              <a:t>	    •A	    D</a:t>
            </a:r>
            <a:r>
              <a:rPr lang="en-US" baseline="-25000" dirty="0" smtClean="0"/>
              <a:t>P+G</a:t>
            </a: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 smtClean="0"/>
              <a:t>		 D</a:t>
            </a:r>
            <a:r>
              <a:rPr lang="en-US" baseline="-25000" dirty="0"/>
              <a:t>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PM</a:t>
            </a:r>
            <a:r>
              <a:rPr lang="en-US" baseline="-25000" dirty="0" smtClean="0"/>
              <a:t>P</a:t>
            </a:r>
            <a:r>
              <a:rPr lang="en-US" dirty="0" smtClean="0"/>
              <a:t>   PM</a:t>
            </a:r>
            <a:r>
              <a:rPr lang="en-US" baseline="-25000" dirty="0" smtClean="0"/>
              <a:t>P+G</a:t>
            </a:r>
            <a:r>
              <a:rPr lang="en-US" dirty="0" smtClean="0"/>
              <a:t>		PM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Credit Markets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990600" y="3048000"/>
            <a:ext cx="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990600" y="5105400"/>
            <a:ext cx="3124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9200" y="3429000"/>
            <a:ext cx="1169126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524000" y="3048000"/>
            <a:ext cx="11430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828800" y="3162300"/>
            <a:ext cx="8382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17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Debt</a:t>
            </a:r>
          </a:p>
          <a:p>
            <a:pPr marL="0" indent="0">
              <a:buNone/>
            </a:pPr>
            <a:r>
              <a:rPr lang="en-US" dirty="0" smtClean="0"/>
              <a:t>Extent of government indebtedness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Not limited by net worth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Limited by government officials willingness to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reduce production by taxation or inflation</a:t>
            </a:r>
          </a:p>
          <a:p>
            <a:pPr marL="0" indent="0">
              <a:buNone/>
            </a:pPr>
            <a:r>
              <a:rPr lang="en-US" dirty="0" smtClean="0"/>
              <a:t>Repudiation is least harmful policy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Transfer of resource has already taken place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Prevents wealth transfer from taxpayers to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holders of government debt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4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Debt</a:t>
            </a:r>
          </a:p>
          <a:p>
            <a:pPr marL="0" indent="0">
              <a:buNone/>
            </a:pPr>
            <a:r>
              <a:rPr lang="en-US" dirty="0" smtClean="0"/>
              <a:t>With monetary inflation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Monetize debt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Results in price inflation: non-neutral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Transfer of resources away from those whose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buying prices rise relative to selling prices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Economic calculation is more difficult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Higher prices reduce real tax revenues</a:t>
            </a:r>
          </a:p>
          <a:p>
            <a:pPr marL="0" indent="0">
              <a:buNone/>
            </a:pPr>
            <a:r>
              <a:rPr lang="en-US" dirty="0" smtClean="0"/>
              <a:t>	Tend to increase monetary inflation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13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Debt</a:t>
            </a:r>
          </a:p>
          <a:p>
            <a:pPr marL="0" indent="0">
              <a:buNone/>
            </a:pPr>
            <a:r>
              <a:rPr lang="en-US" dirty="0" smtClean="0"/>
              <a:t>With monetary inflation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Support secondary markets for debt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Fed open market operations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Expand supply of credit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Suppress interest rates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Generate boom-bust cycle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144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Debt</a:t>
            </a:r>
          </a:p>
          <a:p>
            <a:pPr marL="0" indent="0">
              <a:buNone/>
            </a:pPr>
            <a:r>
              <a:rPr lang="en-US" dirty="0" err="1" smtClean="0"/>
              <a:t>i</a:t>
            </a:r>
            <a:r>
              <a:rPr lang="en-US" dirty="0" smtClean="0"/>
              <a:t> 			     S</a:t>
            </a:r>
            <a:r>
              <a:rPr lang="en-US" baseline="-25000" dirty="0" smtClean="0"/>
              <a:t>0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	       S</a:t>
            </a:r>
            <a:r>
              <a:rPr lang="en-US" baseline="-25000" dirty="0" smtClean="0"/>
              <a:t>1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i</a:t>
            </a:r>
            <a:r>
              <a:rPr lang="en-US" baseline="-25000" dirty="0" smtClean="0"/>
              <a:t>0</a:t>
            </a:r>
            <a:r>
              <a:rPr lang="en-US" dirty="0" smtClean="0"/>
              <a:t>	        •A      •B</a:t>
            </a:r>
          </a:p>
          <a:p>
            <a:pPr marL="0" indent="0">
              <a:buNone/>
            </a:pPr>
            <a:r>
              <a:rPr lang="en-US" dirty="0" smtClean="0"/>
              <a:t>		      D</a:t>
            </a:r>
            <a:r>
              <a:rPr lang="en-US" baseline="-25000" dirty="0"/>
              <a:t>P</a:t>
            </a:r>
            <a:r>
              <a:rPr lang="en-US" dirty="0" smtClean="0"/>
              <a:t>      D</a:t>
            </a:r>
            <a:r>
              <a:rPr lang="en-US" baseline="-25000" dirty="0" smtClean="0"/>
              <a:t>P+G</a:t>
            </a:r>
            <a:r>
              <a:rPr lang="en-US" dirty="0" smtClean="0"/>
              <a:t>			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      PM</a:t>
            </a:r>
            <a:r>
              <a:rPr lang="en-US" baseline="-25000" dirty="0" smtClean="0"/>
              <a:t>0</a:t>
            </a:r>
            <a:r>
              <a:rPr lang="en-US" dirty="0" smtClean="0"/>
              <a:t>    PM</a:t>
            </a:r>
            <a:r>
              <a:rPr lang="en-US" baseline="-25000" dirty="0" smtClean="0"/>
              <a:t>1</a:t>
            </a:r>
            <a:r>
              <a:rPr lang="en-US" dirty="0" smtClean="0"/>
              <a:t>	PM</a:t>
            </a:r>
          </a:p>
          <a:p>
            <a:pPr marL="0" indent="0">
              <a:buNone/>
            </a:pPr>
            <a:r>
              <a:rPr lang="en-US" dirty="0" smtClean="0"/>
              <a:t>	Credit Markets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66800" y="3124200"/>
            <a:ext cx="0" cy="205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066800" y="5181600"/>
            <a:ext cx="3200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600200" y="3200400"/>
            <a:ext cx="20574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833154" y="3786051"/>
            <a:ext cx="986246" cy="101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497183" y="3429000"/>
            <a:ext cx="1312817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288177" y="3814354"/>
            <a:ext cx="1521823" cy="11669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50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Government Debt – 2011</a:t>
            </a:r>
          </a:p>
          <a:p>
            <a:pPr marL="0" indent="0" algn="ctr">
              <a:buNone/>
            </a:pPr>
            <a:r>
              <a:rPr lang="en-US" dirty="0" smtClean="0"/>
              <a:t>(billions of dollars)</a:t>
            </a:r>
          </a:p>
          <a:p>
            <a:pPr marL="0" indent="0">
              <a:buNone/>
            </a:pPr>
            <a:r>
              <a:rPr lang="en-US" dirty="0" smtClean="0"/>
              <a:t>Federal Debt		14,764.2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Held by Fed. Gov. Acc.			4,636.0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Held by FRS				1,664.7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Held by Public				8,463.5	</a:t>
            </a:r>
          </a:p>
          <a:p>
            <a:pPr marL="0" indent="0">
              <a:buNone/>
            </a:pPr>
            <a:r>
              <a:rPr lang="en-US" dirty="0" smtClean="0"/>
              <a:t>Local Debt			  1,647.0</a:t>
            </a:r>
          </a:p>
          <a:p>
            <a:pPr marL="0" indent="0">
              <a:buNone/>
            </a:pPr>
            <a:r>
              <a:rPr lang="en-US" dirty="0" smtClean="0"/>
              <a:t>State Debt			  1,053.0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Total 				17,464.2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62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Expenditures</a:t>
            </a:r>
          </a:p>
          <a:p>
            <a:pPr marL="0" indent="0">
              <a:buNone/>
            </a:pPr>
            <a:r>
              <a:rPr lang="en-US" dirty="0" smtClean="0"/>
              <a:t>Types of government expenditures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Transfer payments</a:t>
            </a:r>
          </a:p>
          <a:p>
            <a:pPr marL="0" indent="0">
              <a:buNone/>
            </a:pPr>
            <a:r>
              <a:rPr lang="en-US" dirty="0" smtClean="0"/>
              <a:t>	Direct subsidy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Supplants demands of taxpayers with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demands of subsidy recipients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Resource using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Demand resources for government use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Supplants</a:t>
            </a:r>
            <a:r>
              <a:rPr lang="en-US" dirty="0"/>
              <a:t> </a:t>
            </a:r>
            <a:r>
              <a:rPr lang="en-US" dirty="0" smtClean="0"/>
              <a:t>demands of taxpayers with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demands of government officials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494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Expenditures</a:t>
            </a:r>
          </a:p>
          <a:p>
            <a:pPr marL="0" indent="0">
              <a:buNone/>
            </a:pPr>
            <a:r>
              <a:rPr lang="en-US" dirty="0" smtClean="0"/>
              <a:t>Transfer payments</a:t>
            </a:r>
          </a:p>
          <a:p>
            <a:pPr marL="0" indent="0">
              <a:buNone/>
            </a:pPr>
            <a:r>
              <a:rPr lang="en-US" dirty="0" smtClean="0"/>
              <a:t>   • Break link between production and earning</a:t>
            </a:r>
          </a:p>
          <a:p>
            <a:pPr marL="0" indent="0">
              <a:buNone/>
            </a:pPr>
            <a:r>
              <a:rPr lang="en-US" dirty="0" smtClean="0"/>
              <a:t>	income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Producer is less productive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Less income to invest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Less incentive to produce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Recipient is less productive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20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Expenditures</a:t>
            </a:r>
          </a:p>
          <a:p>
            <a:pPr marL="0" indent="0">
              <a:buNone/>
            </a:pPr>
            <a:r>
              <a:rPr lang="en-US" dirty="0" smtClean="0"/>
              <a:t>Transfer payments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Reduce economizing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Supports inefficient enterprises and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lines of production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Retards the re-allocation of producer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goods into more economizing lines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Hinders shifts of investment away from </a:t>
            </a:r>
          </a:p>
          <a:p>
            <a:pPr marL="0" indent="0">
              <a:buNone/>
            </a:pPr>
            <a:r>
              <a:rPr lang="en-US" dirty="0" smtClean="0"/>
              <a:t> 	   inefficient toward efficient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18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Expenditures</a:t>
            </a:r>
          </a:p>
          <a:p>
            <a:pPr marL="0" indent="0">
              <a:buNone/>
            </a:pPr>
            <a:r>
              <a:rPr lang="en-US" dirty="0" smtClean="0"/>
              <a:t>Transfer payments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Disrupts the harmony of interest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Encourages effort to control politics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Shift toward living by political means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More people live by politics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Entrepreneurship supplanted by bureaucracy</a:t>
            </a:r>
          </a:p>
        </p:txBody>
      </p:sp>
    </p:spTree>
    <p:extLst>
      <p:ext uri="{BB962C8B-B14F-4D97-AF65-F5344CB8AC3E}">
        <p14:creationId xmlns:p14="http://schemas.microsoft.com/office/powerpoint/2010/main" val="55314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Expenditures</a:t>
            </a:r>
          </a:p>
          <a:p>
            <a:pPr marL="0" indent="0">
              <a:buNone/>
            </a:pPr>
            <a:r>
              <a:rPr lang="en-US" dirty="0" smtClean="0"/>
              <a:t>Transfer payments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Effects occur in all cases of subsidies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Business subsidies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Unemployment compensation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Welfare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Ill effects avoided by private alternatives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4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Expenditures</a:t>
            </a:r>
          </a:p>
          <a:p>
            <a:pPr marL="0" indent="0">
              <a:buNone/>
            </a:pPr>
            <a:r>
              <a:rPr lang="en-US" dirty="0" smtClean="0"/>
              <a:t>Resource using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Consumption not investment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Directly satisfy preferences of </a:t>
            </a:r>
            <a:r>
              <a:rPr lang="en-US" dirty="0" err="1" smtClean="0"/>
              <a:t>gov.</a:t>
            </a:r>
            <a:r>
              <a:rPr lang="en-US" dirty="0" smtClean="0"/>
              <a:t> officials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Projects built by the state are not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integrated into the capital structure by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economic calculation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44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Expenditures</a:t>
            </a:r>
          </a:p>
          <a:p>
            <a:pPr marL="0" indent="0">
              <a:buNone/>
            </a:pPr>
            <a:r>
              <a:rPr lang="en-US" dirty="0" smtClean="0"/>
              <a:t>Resource using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Provide services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Cannot apply economic calculation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Misallocation and </a:t>
            </a:r>
            <a:r>
              <a:rPr lang="en-US" dirty="0" err="1" smtClean="0"/>
              <a:t>malinvestment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Prices do not clear markets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Non-users subsidize users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79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Government Expenditures – 2011 </a:t>
            </a:r>
          </a:p>
          <a:p>
            <a:pPr marL="0" indent="0" algn="ctr">
              <a:buNone/>
            </a:pPr>
            <a:r>
              <a:rPr lang="en-US" dirty="0" smtClean="0"/>
              <a:t>(billions of dollars)</a:t>
            </a:r>
          </a:p>
          <a:p>
            <a:pPr marL="0" indent="0">
              <a:buNone/>
            </a:pPr>
            <a:r>
              <a:rPr lang="en-US" dirty="0" smtClean="0"/>
              <a:t>Federal		3,644.8</a:t>
            </a:r>
          </a:p>
          <a:p>
            <a:pPr marL="0" indent="0">
              <a:buNone/>
            </a:pPr>
            <a:r>
              <a:rPr lang="en-US" dirty="0" smtClean="0"/>
              <a:t>   Defense &amp; Intern.		   751.3</a:t>
            </a:r>
          </a:p>
          <a:p>
            <a:pPr marL="0" indent="0">
              <a:buNone/>
            </a:pPr>
            <a:r>
              <a:rPr lang="en-US" dirty="0" smtClean="0"/>
              <a:t>   Pay. for Individuals		2,343.7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Net Interest		 	   271.7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Other 				   278.1</a:t>
            </a:r>
          </a:p>
          <a:p>
            <a:pPr marL="0" indent="0">
              <a:buNone/>
            </a:pPr>
            <a:r>
              <a:rPr lang="en-US" dirty="0" smtClean="0"/>
              <a:t>State and Local	1,649.5</a:t>
            </a:r>
          </a:p>
          <a:p>
            <a:pPr marL="0" indent="0">
              <a:buNone/>
            </a:pPr>
            <a:r>
              <a:rPr lang="en-US" dirty="0" smtClean="0"/>
              <a:t>Total			5,294.3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68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357</Words>
  <Application>Microsoft Office PowerPoint</Application>
  <PresentationFormat>On-screen Show (4:3)</PresentationFormat>
  <Paragraphs>184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2012-05-28T18:11:01Z</dcterms:created>
  <dcterms:modified xsi:type="dcterms:W3CDTF">2012-05-28T18:17:22Z</dcterms:modified>
</cp:coreProperties>
</file>