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5ECDA-E6EA-46F6-B5E2-7737D52ADD3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2D7C9-4744-4615-A2AE-5CEC2F750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9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91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621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193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83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964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83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63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56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52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76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90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10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41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05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7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33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7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5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3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45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0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9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04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8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3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630D1-47EA-4B09-8E36-1C7F9EE4C45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1092E-7CE4-4E0F-8811-BCACC61675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4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Fiscal Policy, Taxes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2125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Tax on bequests and gifts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Transfer of accumulated capital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Reduces capital accumulation: S-I</a:t>
            </a:r>
          </a:p>
          <a:p>
            <a:pPr marL="0" indent="0">
              <a:buNone/>
            </a:pPr>
            <a:r>
              <a:rPr lang="en-US" dirty="0" smtClean="0"/>
              <a:t>   • Weakens social bonds</a:t>
            </a:r>
          </a:p>
          <a:p>
            <a:pPr marL="0" indent="0">
              <a:buNone/>
            </a:pPr>
            <a:r>
              <a:rPr lang="en-US" dirty="0" smtClean="0"/>
              <a:t>	Family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Charity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90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Property Tax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Levied on capital value of property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Requires assessed value: arbitrary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Double taxation if levied on both real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and intangible property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Penalizes credit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4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Property Tax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Tax is capitalized</a:t>
            </a:r>
          </a:p>
          <a:p>
            <a:pPr marL="0" indent="0">
              <a:buNone/>
            </a:pPr>
            <a:r>
              <a:rPr lang="en-US" dirty="0" smtClean="0"/>
              <a:t>Rental house earning 5% return</a:t>
            </a:r>
          </a:p>
          <a:p>
            <a:pPr marL="0" indent="0">
              <a:buNone/>
            </a:pPr>
            <a:r>
              <a:rPr lang="en-US" dirty="0" smtClean="0"/>
              <a:t>0.05 = 5,000/100,000		</a:t>
            </a:r>
          </a:p>
          <a:p>
            <a:pPr marL="0" indent="0">
              <a:buNone/>
            </a:pPr>
            <a:r>
              <a:rPr lang="en-US" dirty="0" err="1" smtClean="0"/>
              <a:t>i</a:t>
            </a:r>
            <a:r>
              <a:rPr lang="en-US" dirty="0" smtClean="0"/>
              <a:t> = R/C or </a:t>
            </a:r>
            <a:r>
              <a:rPr lang="en-US" dirty="0" err="1" smtClean="0"/>
              <a:t>iC</a:t>
            </a:r>
            <a:r>
              <a:rPr lang="en-US" dirty="0" smtClean="0"/>
              <a:t> = R and C = R/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iC</a:t>
            </a:r>
            <a:r>
              <a:rPr lang="en-US" dirty="0" smtClean="0"/>
              <a:t> = R – T	Tax of 1% of C</a:t>
            </a:r>
          </a:p>
          <a:p>
            <a:pPr marL="0" indent="0">
              <a:buNone/>
            </a:pPr>
            <a:r>
              <a:rPr lang="en-US" dirty="0" err="1" smtClean="0"/>
              <a:t>iC</a:t>
            </a:r>
            <a:r>
              <a:rPr lang="en-US" dirty="0" smtClean="0"/>
              <a:t> = R – </a:t>
            </a:r>
            <a:r>
              <a:rPr lang="en-US" dirty="0" err="1" smtClean="0"/>
              <a:t>tC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 = R/(</a:t>
            </a:r>
            <a:r>
              <a:rPr lang="en-US" dirty="0" err="1" smtClean="0"/>
              <a:t>i</a:t>
            </a:r>
            <a:r>
              <a:rPr lang="en-US" dirty="0" smtClean="0"/>
              <a:t> + t)</a:t>
            </a:r>
          </a:p>
          <a:p>
            <a:pPr marL="0" indent="0">
              <a:buNone/>
            </a:pPr>
            <a:r>
              <a:rPr lang="en-US" dirty="0" smtClean="0"/>
              <a:t>C </a:t>
            </a:r>
            <a:r>
              <a:rPr lang="en-US" smtClean="0"/>
              <a:t>= 83,333</a:t>
            </a:r>
            <a:r>
              <a:rPr lang="en-US" dirty="0" smtClean="0"/>
              <a:t>	T </a:t>
            </a:r>
            <a:r>
              <a:rPr lang="en-US" smtClean="0"/>
              <a:t>= 833      </a:t>
            </a:r>
            <a:r>
              <a:rPr lang="en-US" dirty="0" smtClean="0"/>
              <a:t>R-T </a:t>
            </a:r>
            <a:r>
              <a:rPr lang="en-US" smtClean="0"/>
              <a:t>= 4,167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86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Property Tax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Implications of capitalization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Original owners lose (gain) the capital value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of all future taxes (subsidies): no burden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(benefit) on future owners</a:t>
            </a:r>
          </a:p>
          <a:p>
            <a:pPr marL="0" indent="0">
              <a:buNone/>
            </a:pPr>
            <a:r>
              <a:rPr lang="en-US" dirty="0" smtClean="0"/>
              <a:t>	Rate of return is unaffected</a:t>
            </a:r>
          </a:p>
          <a:p>
            <a:pPr marL="0" indent="0">
              <a:buNone/>
            </a:pPr>
            <a:r>
              <a:rPr lang="en-US" dirty="0" smtClean="0"/>
              <a:t>   • General property tax lowers rate of return</a:t>
            </a:r>
          </a:p>
          <a:p>
            <a:pPr marL="0" indent="0">
              <a:buNone/>
            </a:pPr>
            <a:r>
              <a:rPr lang="en-US" dirty="0" smtClean="0"/>
              <a:t>   • Reduces capital accumulation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Reduces investment in more capital intensive lines</a:t>
            </a:r>
          </a:p>
          <a:p>
            <a:pPr marL="0" indent="0">
              <a:buNone/>
            </a:pPr>
            <a:r>
              <a:rPr lang="en-US" dirty="0" smtClean="0"/>
              <a:t>   • Reduces investment in taxed locations   </a:t>
            </a:r>
          </a:p>
        </p:txBody>
      </p:sp>
    </p:spTree>
    <p:extLst>
      <p:ext uri="{BB962C8B-B14F-4D97-AF65-F5344CB8AC3E}">
        <p14:creationId xmlns:p14="http://schemas.microsoft.com/office/powerpoint/2010/main" val="15275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Tax on Personal Wealth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Levied on a person’s net worth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Cannot be shifted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Reduces capital accumulation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1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274"/>
            <a:ext cx="8229600" cy="5562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Progressive Tax Rates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Levy higher rate on larger incomes or wealth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Penalizes superior productivity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Penalizes saving more heavily</a:t>
            </a:r>
          </a:p>
          <a:p>
            <a:pPr marL="0" indent="0">
              <a:buNone/>
            </a:pPr>
            <a:r>
              <a:rPr lang="en-US" dirty="0" smtClean="0"/>
              <a:t>Proportional Tax Rates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Levy same rate on all incomes or wealth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Same effects to a lesser degree</a:t>
            </a:r>
          </a:p>
          <a:p>
            <a:pPr marL="0" indent="0">
              <a:buNone/>
            </a:pPr>
            <a:r>
              <a:rPr lang="en-US" dirty="0" smtClean="0"/>
              <a:t>Rates do not imply transfers from rich to poor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Depends on government expenditures</a:t>
            </a:r>
          </a:p>
          <a:p>
            <a:pPr marL="0" indent="0">
              <a:buNone/>
            </a:pPr>
            <a:r>
              <a:rPr lang="en-US" dirty="0" smtClean="0"/>
              <a:t>Size of the income or wealth transfer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more important than rate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885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Two forms of taxation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Taxes on income: paid out of current income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General: income, sales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Particular: excise, wages, corp. income, profit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Taxes on capital: paid out of accumulated</a:t>
            </a:r>
            <a:r>
              <a:rPr lang="en-US" dirty="0"/>
              <a:t> </a:t>
            </a:r>
            <a:r>
              <a:rPr lang="en-US" dirty="0" smtClean="0"/>
              <a:t>income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Bequests and gifts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Property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Personal wealth</a:t>
            </a:r>
          </a:p>
        </p:txBody>
      </p:sp>
    </p:spTree>
    <p:extLst>
      <p:ext uri="{BB962C8B-B14F-4D97-AF65-F5344CB8AC3E}">
        <p14:creationId xmlns:p14="http://schemas.microsoft.com/office/powerpoint/2010/main" val="242402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General Income Tax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Same tax rate for all sources of income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Reduces the income of producers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Resources and investment not economized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Incentive to produce impaired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More leisure, less work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More work in kind, less work for money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Increases time preferences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6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General Sales Tax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Same tax rate for sale of all goods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Shifted backward to income of producers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Prices of output at maximum revenue levels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Entrepre</a:t>
            </a:r>
            <a:r>
              <a:rPr lang="en-US" dirty="0" smtClean="0"/>
              <a:t>. reduce demands for prod. goods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Income of specific producer goods falls more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Income transfers from </a:t>
            </a:r>
            <a:r>
              <a:rPr lang="en-US" dirty="0" err="1" smtClean="0"/>
              <a:t>gov.</a:t>
            </a:r>
            <a:r>
              <a:rPr lang="en-US" dirty="0" smtClean="0"/>
              <a:t> expenditures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8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General Sales Tax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Not possible to tax consumption</a:t>
            </a:r>
          </a:p>
          <a:p>
            <a:pPr marL="0" indent="0">
              <a:buNone/>
            </a:pPr>
            <a:r>
              <a:rPr lang="en-US" dirty="0" smtClean="0"/>
              <a:t>100,000 = 90,000 + 10,000	     </a:t>
            </a:r>
          </a:p>
          <a:p>
            <a:pPr marL="0" indent="0">
              <a:buNone/>
            </a:pPr>
            <a:r>
              <a:rPr lang="en-US" dirty="0" smtClean="0"/>
              <a:t>80,000 = 72,000 + 8,000	20% income tax</a:t>
            </a:r>
          </a:p>
          <a:p>
            <a:pPr marL="0" indent="0">
              <a:buNone/>
            </a:pPr>
            <a:r>
              <a:rPr lang="en-US" dirty="0" smtClean="0"/>
              <a:t>84,746 = 76,271 + 8,475	20% sales tax</a:t>
            </a:r>
          </a:p>
          <a:p>
            <a:pPr marL="0" indent="0">
              <a:buNone/>
            </a:pPr>
            <a:r>
              <a:rPr lang="en-US" dirty="0" smtClean="0"/>
              <a:t>NI = GI – T		C/0.9 = 100,000 – 0.2C</a:t>
            </a:r>
          </a:p>
          <a:p>
            <a:pPr marL="0" indent="0">
              <a:buNone/>
            </a:pPr>
            <a:r>
              <a:rPr lang="en-US" dirty="0" smtClean="0"/>
              <a:t>C = 0.9NI		C = 90,000 – 0.18C</a:t>
            </a:r>
          </a:p>
          <a:p>
            <a:pPr marL="0" indent="0">
              <a:buNone/>
            </a:pPr>
            <a:r>
              <a:rPr lang="en-US" dirty="0" smtClean="0"/>
              <a:t>T = 0.2C		C </a:t>
            </a:r>
            <a:r>
              <a:rPr lang="en-US" dirty="0"/>
              <a:t>=</a:t>
            </a:r>
            <a:r>
              <a:rPr lang="en-US" dirty="0" smtClean="0"/>
              <a:t> 76,271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26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Excise Tax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Levied on some goods and not others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Shifted backward to income of producers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Less specific producer goods reallocated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More specific producer goods lose value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Production of taxed goods fall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Marginal enterprises fail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Investment declines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Reduced supply raises prices of goods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53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Tax on Wages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Shifted backward to income of workers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Social security taxes; unemployment comp.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Reduces supply of particular labor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Larger effect for less specific labor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962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Corporate Income Tax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Cannot be shifted: born by investors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Penalizes corporate form of organization</a:t>
            </a:r>
          </a:p>
          <a:p>
            <a:pPr marL="0" indent="0">
              <a:buNone/>
            </a:pPr>
            <a:r>
              <a:rPr lang="en-US" dirty="0" smtClean="0"/>
              <a:t>	Shift to less efficient organizations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• Double taxation on distributed earnings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Encourages retained earnings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06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5: </a:t>
            </a:r>
            <a:r>
              <a:rPr lang="en-US" u="sng" dirty="0" smtClean="0"/>
              <a:t>Fiscal Policy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Incidence of Taxation</a:t>
            </a:r>
          </a:p>
          <a:p>
            <a:pPr marL="0" indent="0">
              <a:buNone/>
            </a:pPr>
            <a:r>
              <a:rPr lang="en-US" dirty="0" smtClean="0"/>
              <a:t>Tax on Profits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Cannot be shifted: born by entrepreneurs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Penalizes entrepreneurial adjustments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Protects the status quo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74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627</Words>
  <Application>Microsoft Office PowerPoint</Application>
  <PresentationFormat>On-screen Show (4:3)</PresentationFormat>
  <Paragraphs>162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2012-05-28T18:05:22Z</dcterms:created>
  <dcterms:modified xsi:type="dcterms:W3CDTF">2012-05-28T18:10:52Z</dcterms:modified>
</cp:coreProperties>
</file>