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78548-F02B-4862-A740-FEBBDFEF1A57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D6095-C01F-48BE-B296-567825973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5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35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31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26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92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25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50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74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51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08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9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5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2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8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199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9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64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8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69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009FE-B516-4348-ABBC-54012A26CD0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67258-8CFC-42A2-95D7-8C1FB4F9A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47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Fiscal Policy, Taxes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899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Taxes – 2011 (billions $)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Federal</a:t>
            </a:r>
            <a:r>
              <a:rPr lang="en-US" dirty="0"/>
              <a:t> </a:t>
            </a:r>
            <a:r>
              <a:rPr lang="en-US" dirty="0" smtClean="0"/>
              <a:t>   State &amp; Local</a:t>
            </a:r>
            <a:r>
              <a:rPr lang="en-US" dirty="0"/>
              <a:t>	</a:t>
            </a:r>
            <a:r>
              <a:rPr lang="en-US" dirty="0" smtClean="0"/>
              <a:t>  Total</a:t>
            </a:r>
          </a:p>
          <a:p>
            <a:pPr marL="0" indent="0">
              <a:buNone/>
            </a:pPr>
            <a:r>
              <a:rPr lang="en-US" dirty="0" smtClean="0"/>
              <a:t>Ind. Inc.	1,091		    263	 1,354</a:t>
            </a:r>
          </a:p>
          <a:p>
            <a:pPr marL="0" indent="0">
              <a:buNone/>
            </a:pPr>
            <a:r>
              <a:rPr lang="en-US" dirty="0" smtClean="0"/>
              <a:t>Soc. Sec.	   819		       22	     841</a:t>
            </a:r>
          </a:p>
          <a:p>
            <a:pPr marL="0" indent="0">
              <a:buNone/>
            </a:pPr>
            <a:r>
              <a:rPr lang="en-US" dirty="0" smtClean="0"/>
              <a:t>Corp. Inc.	   181		       88	     269</a:t>
            </a:r>
          </a:p>
          <a:p>
            <a:pPr marL="0" indent="0">
              <a:buNone/>
            </a:pPr>
            <a:r>
              <a:rPr lang="en-US" dirty="0" smtClean="0"/>
              <a:t>Other		   141		       92	     233</a:t>
            </a:r>
          </a:p>
          <a:p>
            <a:pPr marL="0" indent="0">
              <a:buNone/>
            </a:pPr>
            <a:r>
              <a:rPr lang="en-US" dirty="0" smtClean="0"/>
              <a:t>Sales		     72		     430	     502</a:t>
            </a:r>
          </a:p>
          <a:p>
            <a:pPr marL="0" indent="0">
              <a:buNone/>
            </a:pPr>
            <a:r>
              <a:rPr lang="en-US" dirty="0" smtClean="0"/>
              <a:t>Property	    -		     436	     436</a:t>
            </a:r>
          </a:p>
          <a:p>
            <a:pPr marL="0" indent="0">
              <a:buNone/>
            </a:pPr>
            <a:r>
              <a:rPr lang="en-US" dirty="0" smtClean="0"/>
              <a:t>Total		2,303		  1,331</a:t>
            </a:r>
            <a:r>
              <a:rPr lang="en-US" smtClean="0"/>
              <a:t>	  3,634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1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Unhampered	Hampered</a:t>
            </a:r>
            <a:r>
              <a:rPr lang="en-US" dirty="0"/>
              <a:t>	</a:t>
            </a:r>
            <a:r>
              <a:rPr lang="en-US" dirty="0" smtClean="0"/>
              <a:t>	Command</a:t>
            </a:r>
          </a:p>
          <a:p>
            <a:pPr marL="0" indent="0">
              <a:buNone/>
            </a:pPr>
            <a:r>
              <a:rPr lang="en-US" dirty="0" smtClean="0"/>
              <a:t>      Market		   Market		 Economy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      ↓		        ↓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Mixed Economy	  Socialism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Interventionism	   Fascism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47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Types of Intervention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Autistic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Behavioral edicts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Binary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Taxes, expenditures, and debt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Triangular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Price controls and product controls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95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Analysis of Intervention</a:t>
            </a:r>
          </a:p>
          <a:p>
            <a:pPr marL="0" indent="0">
              <a:buNone/>
            </a:pPr>
            <a:r>
              <a:rPr lang="en-US" dirty="0" smtClean="0"/>
              <a:t>Primary Effects: immediately on persons coerced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Lowers utility of the persons coerced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Raises utility of persons coercing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Generates conflict among groups</a:t>
            </a:r>
          </a:p>
        </p:txBody>
      </p:sp>
    </p:spTree>
    <p:extLst>
      <p:ext uri="{BB962C8B-B14F-4D97-AF65-F5344CB8AC3E}">
        <p14:creationId xmlns:p14="http://schemas.microsoft.com/office/powerpoint/2010/main" val="261540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Analysis of Intervention</a:t>
            </a:r>
          </a:p>
          <a:p>
            <a:pPr marL="0" indent="0">
              <a:buNone/>
            </a:pPr>
            <a:r>
              <a:rPr lang="en-US" dirty="0"/>
              <a:t>Secondary </a:t>
            </a:r>
            <a:r>
              <a:rPr lang="en-US" dirty="0" smtClean="0"/>
              <a:t>Effects: over </a:t>
            </a:r>
            <a:r>
              <a:rPr lang="en-US" dirty="0"/>
              <a:t>time to all persons</a:t>
            </a:r>
          </a:p>
          <a:p>
            <a:pPr marL="0" indent="0">
              <a:buNone/>
            </a:pPr>
            <a:r>
              <a:rPr lang="en-US" dirty="0" smtClean="0"/>
              <a:t>   • Intervention is counterproductive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Intervention is cumulative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5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Revenues of the State</a:t>
            </a:r>
          </a:p>
          <a:p>
            <a:pPr marL="0" indent="0">
              <a:buNone/>
            </a:pPr>
            <a:r>
              <a:rPr lang="en-US" dirty="0" smtClean="0"/>
              <a:t>Taxes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Coercive levy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Least disruptive of the market</a:t>
            </a:r>
          </a:p>
          <a:p>
            <a:pPr marL="0" indent="0">
              <a:buNone/>
            </a:pPr>
            <a:r>
              <a:rPr lang="en-US" dirty="0" smtClean="0"/>
              <a:t>Debt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Derived from taxes or inflation</a:t>
            </a:r>
          </a:p>
          <a:p>
            <a:pPr marL="0" indent="0">
              <a:buNone/>
            </a:pPr>
            <a:r>
              <a:rPr lang="en-US" dirty="0" smtClean="0"/>
              <a:t>   • More disruptive of the market</a:t>
            </a:r>
          </a:p>
          <a:p>
            <a:pPr marL="0" indent="0">
              <a:buNone/>
            </a:pPr>
            <a:r>
              <a:rPr lang="en-US" dirty="0" smtClean="0"/>
              <a:t>Inflation</a:t>
            </a:r>
          </a:p>
          <a:p>
            <a:pPr marL="0" indent="0">
              <a:buNone/>
            </a:pPr>
            <a:r>
              <a:rPr lang="en-US" dirty="0" smtClean="0"/>
              <a:t>   • Legal monopoly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Most disruptive of the market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98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Taxes</a:t>
            </a:r>
          </a:p>
          <a:p>
            <a:pPr marL="0" indent="0">
              <a:buNone/>
            </a:pPr>
            <a:r>
              <a:rPr lang="en-US" dirty="0" smtClean="0"/>
              <a:t>If tax revenue is not spent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PPM rises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Transfers of wealth among persons</a:t>
            </a:r>
          </a:p>
          <a:p>
            <a:pPr marL="0" indent="0">
              <a:buNone/>
            </a:pPr>
            <a:r>
              <a:rPr lang="en-US" dirty="0" smtClean="0"/>
              <a:t>If tax revenue is spent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Transfer of wealth from persons to the state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Transfers of wealth among persons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1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Taxes</a:t>
            </a:r>
          </a:p>
          <a:p>
            <a:pPr marL="0" indent="0">
              <a:buNone/>
            </a:pPr>
            <a:r>
              <a:rPr lang="en-US" dirty="0" smtClean="0"/>
              <a:t>Create two groups in society</a:t>
            </a:r>
          </a:p>
          <a:p>
            <a:pPr marL="0" indent="0">
              <a:buNone/>
            </a:pPr>
            <a:r>
              <a:rPr lang="en-US" dirty="0" smtClean="0"/>
              <a:t>   • Tax payers</a:t>
            </a:r>
          </a:p>
          <a:p>
            <a:pPr marL="0" indent="0">
              <a:buNone/>
            </a:pPr>
            <a:r>
              <a:rPr lang="en-US" dirty="0" smtClean="0"/>
              <a:t>	Incidence of taxation</a:t>
            </a:r>
          </a:p>
          <a:p>
            <a:pPr marL="0" indent="0">
              <a:buNone/>
            </a:pPr>
            <a:r>
              <a:rPr lang="en-US" dirty="0" smtClean="0"/>
              <a:t>   •Tax consumers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Direct: </a:t>
            </a:r>
            <a:r>
              <a:rPr lang="en-US" dirty="0" err="1" smtClean="0"/>
              <a:t>gov.</a:t>
            </a:r>
            <a:r>
              <a:rPr lang="en-US" dirty="0" smtClean="0"/>
              <a:t> officials and those subsidized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Indirect: some producers</a:t>
            </a:r>
          </a:p>
        </p:txBody>
      </p:sp>
    </p:spTree>
    <p:extLst>
      <p:ext uri="{BB962C8B-B14F-4D97-AF65-F5344CB8AC3E}">
        <p14:creationId xmlns:p14="http://schemas.microsoft.com/office/powerpoint/2010/main" val="1261242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Taxes</a:t>
            </a:r>
          </a:p>
          <a:p>
            <a:pPr marL="0" indent="0">
              <a:buNone/>
            </a:pPr>
            <a:r>
              <a:rPr lang="en-US" dirty="0" smtClean="0"/>
              <a:t>Twofold effect of taxation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Producer goods less than fully economized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Severs distribution of income from production</a:t>
            </a:r>
          </a:p>
          <a:p>
            <a:pPr marL="0" indent="0">
              <a:buNone/>
            </a:pPr>
            <a:r>
              <a:rPr lang="en-US" dirty="0" smtClean="0"/>
              <a:t>Taxation cannot be neutral to the market</a:t>
            </a:r>
          </a:p>
          <a:p>
            <a:pPr marL="0" indent="0">
              <a:buNone/>
            </a:pPr>
            <a:r>
              <a:rPr lang="en-US" dirty="0" smtClean="0"/>
              <a:t>Harm of taxation depends more on its amount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than on its form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84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291</Words>
  <Application>Microsoft Office PowerPoint</Application>
  <PresentationFormat>On-screen Show (4:3)</PresentationFormat>
  <Paragraphs>91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2012-05-28T17:42:14Z</dcterms:created>
  <dcterms:modified xsi:type="dcterms:W3CDTF">2012-05-28T17:46:38Z</dcterms:modified>
</cp:coreProperties>
</file>