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D32A3-F4D8-47E4-8A2F-D73AEC464ADB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E0BE-F968-47F1-8BB5-5B5FA1E74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943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D32A3-F4D8-47E4-8A2F-D73AEC464ADB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E0BE-F968-47F1-8BB5-5B5FA1E74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879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D32A3-F4D8-47E4-8A2F-D73AEC464ADB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E0BE-F968-47F1-8BB5-5B5FA1E74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416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D32A3-F4D8-47E4-8A2F-D73AEC464ADB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E0BE-F968-47F1-8BB5-5B5FA1E74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855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D32A3-F4D8-47E4-8A2F-D73AEC464ADB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E0BE-F968-47F1-8BB5-5B5FA1E74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732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D32A3-F4D8-47E4-8A2F-D73AEC464ADB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E0BE-F968-47F1-8BB5-5B5FA1E74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123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D32A3-F4D8-47E4-8A2F-D73AEC464ADB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E0BE-F968-47F1-8BB5-5B5FA1E74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160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D32A3-F4D8-47E4-8A2F-D73AEC464ADB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E0BE-F968-47F1-8BB5-5B5FA1E74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267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D32A3-F4D8-47E4-8A2F-D73AEC464ADB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E0BE-F968-47F1-8BB5-5B5FA1E74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085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D32A3-F4D8-47E4-8A2F-D73AEC464ADB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E0BE-F968-47F1-8BB5-5B5FA1E74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144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D32A3-F4D8-47E4-8A2F-D73AEC464ADB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E0BE-F968-47F1-8BB5-5B5FA1E74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168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D32A3-F4D8-47E4-8A2F-D73AEC464ADB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FBE0BE-F968-47F1-8BB5-5B5FA1E74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184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Austrian Economics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Hampered Market Economy:</a:t>
            </a:r>
          </a:p>
          <a:p>
            <a:r>
              <a:rPr lang="en-US" dirty="0" smtClean="0"/>
              <a:t>Business Cycle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736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Topic 4: </a:t>
            </a:r>
            <a:r>
              <a:rPr lang="en-US" u="sng" dirty="0" smtClean="0"/>
              <a:t>Business Cycle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Recovery Phase</a:t>
            </a:r>
          </a:p>
          <a:p>
            <a:pPr marL="0" indent="0">
              <a:buNone/>
            </a:pPr>
            <a:r>
              <a:rPr lang="en-US" dirty="0"/>
              <a:t>4</a:t>
            </a:r>
            <a:r>
              <a:rPr lang="en-US" dirty="0" smtClean="0"/>
              <a:t>. </a:t>
            </a:r>
            <a:r>
              <a:rPr lang="en-US" dirty="0"/>
              <a:t>Normal economic </a:t>
            </a:r>
            <a:r>
              <a:rPr lang="en-US" dirty="0" smtClean="0"/>
              <a:t>progress</a:t>
            </a:r>
          </a:p>
          <a:p>
            <a:pPr marL="0" indent="0">
              <a:buNone/>
            </a:pPr>
            <a:r>
              <a:rPr lang="en-US" dirty="0" smtClean="0"/>
              <a:t>     • Time market is economizing S-I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 • Capital formation reflects time preferences</a:t>
            </a:r>
          </a:p>
        </p:txBody>
      </p:sp>
    </p:spTree>
    <p:extLst>
      <p:ext uri="{BB962C8B-B14F-4D97-AF65-F5344CB8AC3E}">
        <p14:creationId xmlns:p14="http://schemas.microsoft.com/office/powerpoint/2010/main" val="3211216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Topic 4: </a:t>
            </a:r>
            <a:r>
              <a:rPr lang="en-US" u="sng" dirty="0" smtClean="0"/>
              <a:t>Business Cycle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Recovery Phase</a:t>
            </a:r>
          </a:p>
          <a:p>
            <a:pPr marL="0" indent="0">
              <a:buNone/>
            </a:pPr>
            <a:r>
              <a:rPr lang="en-US" dirty="0" smtClean="0"/>
              <a:t>5</a:t>
            </a:r>
            <a:r>
              <a:rPr lang="en-US" dirty="0"/>
              <a:t>. Capital values return to normal levels </a:t>
            </a:r>
            <a:r>
              <a:rPr lang="en-US" dirty="0" smtClean="0"/>
              <a:t>and</a:t>
            </a:r>
          </a:p>
          <a:p>
            <a:pPr marL="0" indent="0">
              <a:buNone/>
            </a:pPr>
            <a:r>
              <a:rPr lang="en-US" dirty="0" smtClean="0"/>
              <a:t>    normal increases</a:t>
            </a:r>
          </a:p>
          <a:p>
            <a:pPr marL="0" indent="0">
              <a:buNone/>
            </a:pPr>
            <a:r>
              <a:rPr lang="en-US" dirty="0" smtClean="0"/>
              <a:t>    • Stock markets improve</a:t>
            </a:r>
          </a:p>
          <a:p>
            <a:pPr marL="0" indent="0">
              <a:buNone/>
            </a:pPr>
            <a:r>
              <a:rPr lang="en-US" dirty="0" smtClean="0"/>
              <a:t>    • Financial markets are sound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133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Topic 4: </a:t>
            </a:r>
            <a:r>
              <a:rPr lang="en-US" u="sng" dirty="0" smtClean="0"/>
              <a:t>Business Cycle </a:t>
            </a:r>
          </a:p>
          <a:p>
            <a:pPr algn="ctr">
              <a:buNone/>
            </a:pPr>
            <a:r>
              <a:rPr lang="en-US" dirty="0" smtClean="0"/>
              <a:t>Summary</a:t>
            </a:r>
          </a:p>
          <a:p>
            <a:pPr>
              <a:buNone/>
            </a:pPr>
            <a:r>
              <a:rPr lang="en-US" dirty="0" smtClean="0"/>
              <a:t>• Boom is a period of mal-investments</a:t>
            </a:r>
          </a:p>
          <a:p>
            <a:pPr>
              <a:buNone/>
            </a:pPr>
            <a:r>
              <a:rPr lang="en-US" dirty="0" smtClean="0"/>
              <a:t>• Crisis reveals the mal-investments by correcting </a:t>
            </a:r>
          </a:p>
          <a:p>
            <a:pPr>
              <a:buNone/>
            </a:pPr>
            <a:r>
              <a:rPr lang="en-US" dirty="0" smtClean="0"/>
              <a:t> 	the financial distortions of the boom</a:t>
            </a:r>
          </a:p>
          <a:p>
            <a:pPr>
              <a:buNone/>
            </a:pPr>
            <a:r>
              <a:rPr lang="en-US" dirty="0" smtClean="0"/>
              <a:t>• Bust corrects the mal-investments of the boom</a:t>
            </a:r>
          </a:p>
          <a:p>
            <a:pPr>
              <a:buNone/>
            </a:pPr>
            <a:r>
              <a:rPr lang="en-US" dirty="0" smtClean="0"/>
              <a:t>• Recovery is the return to normalcy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082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Boom-Bust: 2001 to Present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		     Mon. Base   	    MZM    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     (billions $) 	(billions $)</a:t>
            </a:r>
          </a:p>
          <a:p>
            <a:pPr>
              <a:buNone/>
            </a:pPr>
            <a:r>
              <a:rPr lang="en-US" dirty="0" smtClean="0"/>
              <a:t>2001/01	  591		    4,799	</a:t>
            </a:r>
          </a:p>
          <a:p>
            <a:pPr>
              <a:buNone/>
            </a:pPr>
            <a:r>
              <a:rPr lang="en-US" dirty="0" smtClean="0"/>
              <a:t>2008/08	  901		    8,722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    Bank Credit </a:t>
            </a:r>
            <a:r>
              <a:rPr lang="en-US" dirty="0"/>
              <a:t> </a:t>
            </a:r>
            <a:r>
              <a:rPr lang="en-US" dirty="0" smtClean="0"/>
              <a:t>   Real Estate Loans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     (billions $)	    (billions $)</a:t>
            </a:r>
          </a:p>
          <a:p>
            <a:pPr>
              <a:buNone/>
            </a:pPr>
            <a:r>
              <a:rPr lang="en-US" dirty="0" smtClean="0"/>
              <a:t>2001/01     5,243		       1,663</a:t>
            </a:r>
          </a:p>
          <a:p>
            <a:pPr>
              <a:buNone/>
            </a:pPr>
            <a:r>
              <a:rPr lang="en-US" dirty="0" smtClean="0"/>
              <a:t>2008/08     9,566		       3,658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029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Boom-Bust: 2001 to Present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		Bank	     Loans	  Comm.	Real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Credit      and	&amp; </a:t>
            </a:r>
            <a:r>
              <a:rPr lang="en-US" dirty="0" err="1" smtClean="0"/>
              <a:t>Indust</a:t>
            </a:r>
            <a:r>
              <a:rPr lang="en-US" dirty="0" smtClean="0"/>
              <a:t>.	Estate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           (b $)      Leases	   Loans	Loans</a:t>
            </a:r>
          </a:p>
          <a:p>
            <a:pPr marL="0" indent="0">
              <a:buNone/>
            </a:pPr>
            <a:r>
              <a:rPr lang="en-US" dirty="0" smtClean="0"/>
              <a:t>			       (b $)          (b $)          (b $)</a:t>
            </a:r>
          </a:p>
          <a:p>
            <a:pPr marL="0" indent="0">
              <a:buNone/>
            </a:pPr>
            <a:r>
              <a:rPr lang="en-US" dirty="0" smtClean="0"/>
              <a:t>2001/01	5,058      3,863	   1,097	1,642	</a:t>
            </a:r>
          </a:p>
          <a:p>
            <a:pPr marL="0" indent="0">
              <a:buNone/>
            </a:pPr>
            <a:r>
              <a:rPr lang="en-US" dirty="0" smtClean="0"/>
              <a:t>2008/10	9,572      7,336	   1,608	3,821</a:t>
            </a:r>
          </a:p>
          <a:p>
            <a:pPr marL="0" indent="0">
              <a:buNone/>
            </a:pPr>
            <a:r>
              <a:rPr lang="en-US" dirty="0" smtClean="0"/>
              <a:t>2010/03	8,844      6,509	   1,231	3,705	</a:t>
            </a:r>
          </a:p>
          <a:p>
            <a:pPr marL="0" indent="0">
              <a:buNone/>
            </a:pPr>
            <a:r>
              <a:rPr lang="en-US" dirty="0" smtClean="0"/>
              <a:t>2012/03	9,623      7,021	   1,394	3,538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55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Boom-Bust: 2001 to Present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		  Fed 	     3 </a:t>
            </a:r>
            <a:r>
              <a:rPr lang="en-US" dirty="0" err="1" smtClean="0"/>
              <a:t>mn</a:t>
            </a:r>
            <a:r>
              <a:rPr lang="en-US" dirty="0" smtClean="0"/>
              <a:t>.      1-3 yr.     7-15 yr.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Funds    Comm.	 Corp.       Corp.</a:t>
            </a:r>
          </a:p>
          <a:p>
            <a:pPr marL="0" indent="0">
              <a:buNone/>
            </a:pPr>
            <a:r>
              <a:rPr lang="en-US" dirty="0" smtClean="0"/>
              <a:t> 			     Paper	Bonds      </a:t>
            </a:r>
            <a:r>
              <a:rPr lang="en-US" dirty="0" err="1" smtClean="0"/>
              <a:t>Bonds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2000/06	6.53%     6.57%	7.86%      8.28%</a:t>
            </a:r>
          </a:p>
          <a:p>
            <a:pPr marL="0" indent="0">
              <a:buNone/>
            </a:pPr>
            <a:r>
              <a:rPr lang="en-US" dirty="0" smtClean="0"/>
              <a:t>2001/11	2.09%     1.97%	3.88%      6.53%</a:t>
            </a:r>
          </a:p>
          <a:p>
            <a:pPr marL="0" indent="0">
              <a:buNone/>
            </a:pPr>
            <a:r>
              <a:rPr lang="en-US" dirty="0" smtClean="0"/>
              <a:t>2003/06	1.22%     1.01%	2.14%      4.67%</a:t>
            </a:r>
          </a:p>
          <a:p>
            <a:pPr marL="0" indent="0">
              <a:buNone/>
            </a:pPr>
            <a:r>
              <a:rPr lang="en-US" dirty="0" smtClean="0"/>
              <a:t>2007/08	5.02%     5.25%	5.45%      6.27%</a:t>
            </a:r>
          </a:p>
          <a:p>
            <a:pPr marL="0" indent="0">
              <a:buNone/>
            </a:pPr>
            <a:r>
              <a:rPr lang="en-US" dirty="0" smtClean="0"/>
              <a:t>2009/03	0.18%     0.37%	8.94%      8.09%</a:t>
            </a:r>
          </a:p>
          <a:p>
            <a:pPr marL="0" indent="0">
              <a:buNone/>
            </a:pPr>
            <a:r>
              <a:rPr lang="en-US" dirty="0" smtClean="0"/>
              <a:t>2012/03	0.13%     0.18%	1.70%      4.70%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232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Boom-Bust: 2001 to Present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		  DJIA       %∆	S&amp;P 500	%∆</a:t>
            </a:r>
          </a:p>
          <a:p>
            <a:pPr>
              <a:buNone/>
            </a:pPr>
            <a:r>
              <a:rPr lang="en-US" dirty="0" smtClean="0"/>
              <a:t>2000/08	11,215       -	   1,527	   -</a:t>
            </a:r>
          </a:p>
          <a:p>
            <a:pPr>
              <a:buNone/>
            </a:pPr>
            <a:r>
              <a:rPr lang="en-US" dirty="0" smtClean="0"/>
              <a:t>2002/09	  7,592     -32	      801	-48</a:t>
            </a:r>
          </a:p>
          <a:p>
            <a:pPr>
              <a:buNone/>
            </a:pPr>
            <a:r>
              <a:rPr lang="en-US" dirty="0" smtClean="0"/>
              <a:t>2007/09	13,930      83	   1,561	 95</a:t>
            </a:r>
          </a:p>
          <a:p>
            <a:pPr>
              <a:buNone/>
            </a:pPr>
            <a:r>
              <a:rPr lang="en-US" dirty="0" smtClean="0"/>
              <a:t>2009/03	  6,547     -53	      683	-56</a:t>
            </a:r>
          </a:p>
          <a:p>
            <a:pPr>
              <a:buNone/>
            </a:pPr>
            <a:r>
              <a:rPr lang="en-US" dirty="0" smtClean="0"/>
              <a:t>2012/04	13,064    100	   1,385	103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550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Boom-Bust: 2001 to Present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		  GDP		Cons.		Invest.     Gov.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  (b $)	  (b $)	 (b $)	       (b $)</a:t>
            </a:r>
          </a:p>
          <a:p>
            <a:pPr marL="0" indent="0">
              <a:buNone/>
            </a:pPr>
            <a:r>
              <a:rPr lang="en-US" dirty="0" smtClean="0"/>
              <a:t>2007/03	14,180	  9,866	2,312      2,701</a:t>
            </a:r>
          </a:p>
          <a:p>
            <a:pPr marL="0" indent="0">
              <a:buNone/>
            </a:pPr>
            <a:r>
              <a:rPr lang="en-US" dirty="0" smtClean="0"/>
              <a:t>2008/03	14,547	10,220	2,143      2,941</a:t>
            </a:r>
          </a:p>
          <a:p>
            <a:pPr marL="0" indent="0">
              <a:buNone/>
            </a:pPr>
            <a:r>
              <a:rPr lang="en-US" dirty="0" smtClean="0"/>
              <a:t>2009/01	14,178	  9,988	1,690      2,879</a:t>
            </a:r>
          </a:p>
          <a:p>
            <a:pPr marL="0" indent="0">
              <a:buNone/>
            </a:pPr>
            <a:r>
              <a:rPr lang="en-US" dirty="0" smtClean="0"/>
              <a:t>2009/02	14,151	  9,999	1,562      2,929</a:t>
            </a:r>
          </a:p>
          <a:p>
            <a:pPr marL="0" indent="0">
              <a:buNone/>
            </a:pPr>
            <a:r>
              <a:rPr lang="en-US" dirty="0" smtClean="0"/>
              <a:t>2009/03	14,242	10,133	1,556      2,955</a:t>
            </a:r>
          </a:p>
          <a:p>
            <a:pPr marL="0" indent="0">
              <a:buNone/>
            </a:pPr>
            <a:r>
              <a:rPr lang="en-US" dirty="0" smtClean="0"/>
              <a:t>2009/04	14,463	10,251	1,684</a:t>
            </a:r>
            <a:r>
              <a:rPr lang="en-US" dirty="0"/>
              <a:t> </a:t>
            </a:r>
            <a:r>
              <a:rPr lang="en-US" dirty="0" smtClean="0"/>
              <a:t>     2,970</a:t>
            </a:r>
          </a:p>
        </p:txBody>
      </p:sp>
    </p:spTree>
    <p:extLst>
      <p:ext uri="{BB962C8B-B14F-4D97-AF65-F5344CB8AC3E}">
        <p14:creationId xmlns:p14="http://schemas.microsoft.com/office/powerpoint/2010/main" val="301863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Boom-Bust: 2001 to Present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		Employment	    Unemployment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 	    (millions)	(millions)	     (Rate)</a:t>
            </a:r>
          </a:p>
          <a:p>
            <a:pPr marL="0" indent="0">
              <a:buNone/>
            </a:pPr>
            <a:r>
              <a:rPr lang="en-US" dirty="0" smtClean="0"/>
              <a:t>2003/06	       137.8		     9.266	      6.3%</a:t>
            </a:r>
          </a:p>
          <a:p>
            <a:pPr marL="0" indent="0">
              <a:buNone/>
            </a:pPr>
            <a:r>
              <a:rPr lang="en-US" dirty="0" smtClean="0"/>
              <a:t>2007/03	       146.3		     6.731	      4.4%</a:t>
            </a:r>
          </a:p>
          <a:p>
            <a:pPr marL="0" indent="0">
              <a:buNone/>
            </a:pPr>
            <a:r>
              <a:rPr lang="en-US" dirty="0" smtClean="0"/>
              <a:t>2009/10	       138.4		   15.421	    10.0%</a:t>
            </a:r>
          </a:p>
          <a:p>
            <a:pPr marL="0" indent="0">
              <a:buNone/>
            </a:pPr>
            <a:r>
              <a:rPr lang="en-US" dirty="0" smtClean="0"/>
              <a:t>2010/04	       139.3		   15.221	      9.9%</a:t>
            </a:r>
          </a:p>
          <a:p>
            <a:pPr marL="0" indent="0">
              <a:buNone/>
            </a:pPr>
            <a:r>
              <a:rPr lang="en-US" dirty="0" smtClean="0"/>
              <a:t>2011/06	       139.4		   14.024	      9.1%</a:t>
            </a:r>
          </a:p>
          <a:p>
            <a:pPr marL="0" indent="0">
              <a:buNone/>
            </a:pPr>
            <a:r>
              <a:rPr lang="en-US" dirty="0" smtClean="0"/>
              <a:t>2012/03	</a:t>
            </a:r>
            <a:r>
              <a:rPr lang="en-US" dirty="0"/>
              <a:t> </a:t>
            </a:r>
            <a:r>
              <a:rPr lang="en-US" dirty="0" smtClean="0"/>
              <a:t>      140.0		   12.673	      8.2%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189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Boom-Bust: 2001 to Present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	Bank Failures	 Assets	FDIC Cost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   (number)      (billions $)</a:t>
            </a:r>
            <a:r>
              <a:rPr lang="en-US" dirty="0"/>
              <a:t> </a:t>
            </a:r>
            <a:r>
              <a:rPr lang="en-US" dirty="0" smtClean="0"/>
              <a:t>  (billions $)</a:t>
            </a:r>
          </a:p>
          <a:p>
            <a:pPr marL="0" indent="0">
              <a:buNone/>
            </a:pPr>
            <a:r>
              <a:rPr lang="en-US" dirty="0" smtClean="0"/>
              <a:t>2007		    3		    2.603	        -</a:t>
            </a:r>
          </a:p>
          <a:p>
            <a:pPr marL="0" indent="0">
              <a:buNone/>
            </a:pPr>
            <a:r>
              <a:rPr lang="en-US" dirty="0" smtClean="0"/>
              <a:t>2008		  25		373.580	  14.909</a:t>
            </a:r>
          </a:p>
          <a:p>
            <a:pPr marL="0" indent="0">
              <a:buNone/>
            </a:pPr>
            <a:r>
              <a:rPr lang="en-US" dirty="0" smtClean="0"/>
              <a:t>2009		140		170.669	  30.432</a:t>
            </a:r>
          </a:p>
          <a:p>
            <a:pPr marL="0" indent="0">
              <a:buNone/>
            </a:pPr>
            <a:r>
              <a:rPr lang="en-US" dirty="0" smtClean="0"/>
              <a:t>2010		135		  95.850	  22.728</a:t>
            </a:r>
          </a:p>
          <a:p>
            <a:pPr marL="0" indent="0">
              <a:buNone/>
            </a:pPr>
            <a:r>
              <a:rPr lang="en-US" dirty="0" smtClean="0"/>
              <a:t>2011		  92		  36.964	    6.888</a:t>
            </a:r>
          </a:p>
          <a:p>
            <a:pPr marL="0" indent="0">
              <a:buNone/>
            </a:pPr>
            <a:r>
              <a:rPr lang="en-US" dirty="0" smtClean="0"/>
              <a:t>2012		  16		    4.968	    1.233</a:t>
            </a:r>
          </a:p>
        </p:txBody>
      </p:sp>
    </p:spTree>
    <p:extLst>
      <p:ext uri="{BB962C8B-B14F-4D97-AF65-F5344CB8AC3E}">
        <p14:creationId xmlns:p14="http://schemas.microsoft.com/office/powerpoint/2010/main" val="175481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Topic 4: </a:t>
            </a:r>
            <a:r>
              <a:rPr lang="en-US" u="sng" dirty="0" smtClean="0"/>
              <a:t>Business Cycle 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Bust phase</a:t>
            </a:r>
          </a:p>
          <a:p>
            <a:pPr marL="0" indent="0">
              <a:buNone/>
            </a:pPr>
            <a:r>
              <a:rPr lang="en-US" dirty="0" smtClean="0"/>
              <a:t>1. Entrepreneurs liquidate mal-investments</a:t>
            </a:r>
          </a:p>
          <a:p>
            <a:pPr>
              <a:buNone/>
            </a:pPr>
            <a:r>
              <a:rPr lang="en-US" dirty="0" smtClean="0"/>
              <a:t>	 and reallocate capital goods, land, labor</a:t>
            </a:r>
          </a:p>
          <a:p>
            <a:pPr>
              <a:buNone/>
            </a:pPr>
            <a:r>
              <a:rPr lang="en-US" dirty="0" smtClean="0"/>
              <a:t>	 • Mergers, acquisitions, and bankruptcies</a:t>
            </a:r>
          </a:p>
          <a:p>
            <a:pPr>
              <a:buNone/>
            </a:pPr>
            <a:r>
              <a:rPr lang="en-US" dirty="0" smtClean="0"/>
              <a:t>	 • Profitable reallocation requires capital </a:t>
            </a:r>
          </a:p>
          <a:p>
            <a:pPr>
              <a:buNone/>
            </a:pPr>
            <a:r>
              <a:rPr lang="en-US" dirty="0" smtClean="0"/>
              <a:t>		goods and land to be sold at lower prices</a:t>
            </a:r>
          </a:p>
          <a:p>
            <a:pPr>
              <a:buNone/>
            </a:pPr>
            <a:r>
              <a:rPr lang="en-US" dirty="0" smtClean="0"/>
              <a:t>		and labor at lower wages</a:t>
            </a:r>
          </a:p>
          <a:p>
            <a:pPr>
              <a:buNone/>
            </a:pPr>
            <a:r>
              <a:rPr lang="en-US" dirty="0" smtClean="0"/>
              <a:t>	 • Move resources from failed entrepreneurs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to entrepreneurs with superior foresight</a:t>
            </a:r>
          </a:p>
        </p:txBody>
      </p:sp>
    </p:spTree>
    <p:extLst>
      <p:ext uri="{BB962C8B-B14F-4D97-AF65-F5344CB8AC3E}">
        <p14:creationId xmlns:p14="http://schemas.microsoft.com/office/powerpoint/2010/main" val="3384526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Boom-Bust: 2001 to Present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		Mon. Base	   Total Res.    Excess Res.</a:t>
            </a:r>
          </a:p>
          <a:p>
            <a:pPr>
              <a:buNone/>
            </a:pPr>
            <a:r>
              <a:rPr lang="en-US" dirty="0" smtClean="0"/>
              <a:t>			      (b $)	       (b $)              (b $)</a:t>
            </a:r>
          </a:p>
          <a:p>
            <a:pPr>
              <a:buNone/>
            </a:pPr>
            <a:r>
              <a:rPr lang="en-US" dirty="0" smtClean="0"/>
              <a:t>2008/08	</a:t>
            </a:r>
            <a:r>
              <a:rPr lang="en-US" dirty="0"/>
              <a:t> </a:t>
            </a:r>
            <a:r>
              <a:rPr lang="en-US" dirty="0" smtClean="0"/>
              <a:t>       901</a:t>
            </a:r>
            <a:r>
              <a:rPr lang="en-US" dirty="0"/>
              <a:t>	</a:t>
            </a:r>
            <a:r>
              <a:rPr lang="en-US" dirty="0" smtClean="0"/>
              <a:t>	  47		       2</a:t>
            </a:r>
          </a:p>
          <a:p>
            <a:pPr>
              <a:buNone/>
            </a:pPr>
            <a:r>
              <a:rPr lang="en-US" dirty="0" smtClean="0"/>
              <a:t>2011/07	     2,725	</a:t>
            </a:r>
            <a:r>
              <a:rPr lang="en-US" dirty="0"/>
              <a:t> </a:t>
            </a:r>
            <a:r>
              <a:rPr lang="en-US" dirty="0" smtClean="0"/>
              <a:t>     1,697	</a:t>
            </a:r>
            <a:r>
              <a:rPr lang="en-US" dirty="0"/>
              <a:t> </a:t>
            </a:r>
            <a:r>
              <a:rPr lang="en-US" dirty="0" smtClean="0"/>
              <a:t>        1,618</a:t>
            </a:r>
          </a:p>
          <a:p>
            <a:pPr>
              <a:buNone/>
            </a:pPr>
            <a:r>
              <a:rPr lang="en-US" dirty="0" smtClean="0"/>
              <a:t>2012/04	     2,632	      1,587	         1,489			</a:t>
            </a:r>
          </a:p>
          <a:p>
            <a:pPr>
              <a:buNone/>
            </a:pPr>
            <a:r>
              <a:rPr lang="en-US" dirty="0" smtClean="0"/>
              <a:t>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79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Boom-Bust: 2001 to Present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			MZM		 PPI		 CPI</a:t>
            </a:r>
          </a:p>
          <a:p>
            <a:pPr marL="0" indent="0">
              <a:buNone/>
            </a:pPr>
            <a:r>
              <a:rPr lang="en-US" dirty="0" smtClean="0"/>
              <a:t>			 (b $)	        (1982 B)      (1982 B)</a:t>
            </a:r>
          </a:p>
          <a:p>
            <a:pPr marL="0" indent="0">
              <a:buNone/>
            </a:pPr>
            <a:r>
              <a:rPr lang="en-US" dirty="0" smtClean="0"/>
              <a:t>2005/03		6,661		148.9		193.3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2006/03		6,923		155.0		199.8</a:t>
            </a:r>
          </a:p>
          <a:p>
            <a:pPr marL="0" indent="0">
              <a:buNone/>
            </a:pPr>
            <a:r>
              <a:rPr lang="en-US" dirty="0" smtClean="0"/>
              <a:t>2007/03		7,373		160.1		205.4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2008/08		8,722		182.6		219.1</a:t>
            </a:r>
          </a:p>
          <a:p>
            <a:pPr marL="0" indent="0">
              <a:buNone/>
            </a:pPr>
            <a:r>
              <a:rPr lang="en-US" dirty="0" smtClean="0"/>
              <a:t>2009/01		9,387		164.7		211.1</a:t>
            </a:r>
          </a:p>
          <a:p>
            <a:pPr marL="0" indent="0">
              <a:buNone/>
            </a:pPr>
            <a:r>
              <a:rPr lang="en-US" dirty="0" smtClean="0"/>
              <a:t>2011/07	        10,213		191.7		218.0	</a:t>
            </a:r>
          </a:p>
          <a:p>
            <a:pPr marL="0" indent="0">
              <a:buNone/>
            </a:pPr>
            <a:r>
              <a:rPr lang="en-US" dirty="0" smtClean="0"/>
              <a:t>2012/03	        10,885		194.9		229.4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931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562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Topic 4: </a:t>
            </a:r>
            <a:r>
              <a:rPr lang="en-US" u="sng" dirty="0" smtClean="0"/>
              <a:t>Business Cycle 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Bust phase</a:t>
            </a:r>
          </a:p>
          <a:p>
            <a:pPr>
              <a:buNone/>
            </a:pPr>
            <a:r>
              <a:rPr lang="en-US" dirty="0" smtClean="0"/>
              <a:t>2. Banks fail and shrink </a:t>
            </a:r>
          </a:p>
          <a:p>
            <a:pPr>
              <a:buNone/>
            </a:pPr>
            <a:r>
              <a:rPr lang="en-US" dirty="0"/>
              <a:t>	 • Illiquid from fiduciary media</a:t>
            </a:r>
          </a:p>
          <a:p>
            <a:pPr>
              <a:buNone/>
            </a:pPr>
            <a:r>
              <a:rPr lang="en-US" dirty="0" smtClean="0"/>
              <a:t>	 • Insolvent from bad loans</a:t>
            </a:r>
          </a:p>
          <a:p>
            <a:pPr>
              <a:buNone/>
            </a:pPr>
            <a:r>
              <a:rPr lang="en-US" dirty="0" smtClean="0"/>
              <a:t>	 • Assets move from failed entrepreneurs to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entrepreneurs with superior foresight</a:t>
            </a:r>
          </a:p>
          <a:p>
            <a:pPr>
              <a:buNone/>
            </a:pPr>
            <a:r>
              <a:rPr lang="en-US" dirty="0" smtClean="0"/>
              <a:t>		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559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Topic 4: </a:t>
            </a:r>
            <a:r>
              <a:rPr lang="en-US" u="sng" dirty="0" smtClean="0"/>
              <a:t>Business Cycle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Bust Phase</a:t>
            </a:r>
          </a:p>
          <a:p>
            <a:pPr>
              <a:buNone/>
            </a:pPr>
            <a:r>
              <a:rPr lang="en-US" dirty="0"/>
              <a:t>3. Credit </a:t>
            </a:r>
            <a:r>
              <a:rPr lang="en-US" dirty="0" smtClean="0"/>
              <a:t>contraction, but interest rates decline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• Falling supply </a:t>
            </a:r>
            <a:r>
              <a:rPr lang="en-US" dirty="0"/>
              <a:t>of credit </a:t>
            </a:r>
            <a:r>
              <a:rPr lang="en-US" dirty="0" smtClean="0"/>
              <a:t>from bank failures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and collapsing financial markets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• Falling demand for credit from lower asset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prices and insolvency </a:t>
            </a:r>
          </a:p>
          <a:p>
            <a:pPr>
              <a:buNone/>
            </a:pPr>
            <a:r>
              <a:rPr lang="en-US" dirty="0" smtClean="0"/>
              <a:t>	 • Demand falls relative to supply 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639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Topic 4: </a:t>
            </a:r>
            <a:r>
              <a:rPr lang="en-US" u="sng" dirty="0" smtClean="0"/>
              <a:t>Business Cycle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Bust Phase</a:t>
            </a:r>
          </a:p>
          <a:p>
            <a:pPr>
              <a:buNone/>
            </a:pPr>
            <a:r>
              <a:rPr lang="en-US" dirty="0"/>
              <a:t>4. Monetary </a:t>
            </a:r>
            <a:r>
              <a:rPr lang="en-US" dirty="0" smtClean="0"/>
              <a:t>deflation causes a higher PPM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• Falling stock of money from bank failures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• Rising demand for money from attempts to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increase liquidity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• Both </a:t>
            </a:r>
            <a:r>
              <a:rPr lang="en-US" dirty="0"/>
              <a:t>cause </a:t>
            </a:r>
            <a:r>
              <a:rPr lang="en-US" dirty="0" smtClean="0"/>
              <a:t>the PPM to rise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209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Topic 4: </a:t>
            </a:r>
            <a:r>
              <a:rPr lang="en-US" u="sng" dirty="0" smtClean="0"/>
              <a:t>Business Cycle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Bust Phase</a:t>
            </a:r>
          </a:p>
          <a:p>
            <a:pPr>
              <a:buNone/>
            </a:pPr>
            <a:r>
              <a:rPr lang="en-US" dirty="0"/>
              <a:t>5. Fed attempts to </a:t>
            </a:r>
            <a:r>
              <a:rPr lang="en-US" dirty="0" smtClean="0"/>
              <a:t>re-inflate the money stock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• Prop up falling asset prices and prices of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claims to assets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• Banks </a:t>
            </a:r>
            <a:r>
              <a:rPr lang="en-US" dirty="0"/>
              <a:t>hold reserves </a:t>
            </a:r>
            <a:r>
              <a:rPr lang="en-US" dirty="0" smtClean="0"/>
              <a:t>to increase liquidity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and improve solvency instead of issuing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fiduciary media and creating credit</a:t>
            </a:r>
            <a:endParaRPr lang="en-US" dirty="0"/>
          </a:p>
          <a:p>
            <a:pPr>
              <a:buNone/>
            </a:pPr>
            <a:r>
              <a:rPr lang="en-US" dirty="0"/>
              <a:t>	 </a:t>
            </a:r>
            <a:r>
              <a:rPr lang="en-US" dirty="0" smtClean="0"/>
              <a:t>• Consumer and entrepreneurial demands do</a:t>
            </a:r>
          </a:p>
          <a:p>
            <a:pPr>
              <a:buNone/>
            </a:pPr>
            <a:r>
              <a:rPr lang="en-US" dirty="0" smtClean="0"/>
              <a:t>		not </a:t>
            </a:r>
            <a:r>
              <a:rPr lang="en-US" dirty="0"/>
              <a:t>support boom-level prices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769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Topic 4: </a:t>
            </a:r>
            <a:r>
              <a:rPr lang="en-US" u="sng" dirty="0" smtClean="0"/>
              <a:t>Business Cycle 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Recovery phase</a:t>
            </a:r>
          </a:p>
          <a:p>
            <a:pPr marL="0" indent="0">
              <a:buNone/>
            </a:pPr>
            <a:r>
              <a:rPr lang="en-US" dirty="0" smtClean="0"/>
              <a:t>1. Recovery begins after liquidation and</a:t>
            </a:r>
          </a:p>
          <a:p>
            <a:pPr>
              <a:buNone/>
            </a:pPr>
            <a:r>
              <a:rPr lang="en-US" dirty="0" smtClean="0"/>
              <a:t>	  reallocation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 • Capital structure conforms to preferences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 • Normal economizing of resources</a:t>
            </a:r>
          </a:p>
        </p:txBody>
      </p:sp>
    </p:spTree>
    <p:extLst>
      <p:ext uri="{BB962C8B-B14F-4D97-AF65-F5344CB8AC3E}">
        <p14:creationId xmlns:p14="http://schemas.microsoft.com/office/powerpoint/2010/main" val="408839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Topic 4: </a:t>
            </a:r>
            <a:r>
              <a:rPr lang="en-US" u="sng" dirty="0" smtClean="0"/>
              <a:t>Business Cycle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Recovery Phase</a:t>
            </a:r>
          </a:p>
          <a:p>
            <a:pPr>
              <a:buNone/>
            </a:pPr>
            <a:r>
              <a:rPr lang="en-US" dirty="0"/>
              <a:t>2</a:t>
            </a:r>
            <a:r>
              <a:rPr lang="en-US" dirty="0" smtClean="0"/>
              <a:t>. </a:t>
            </a:r>
            <a:r>
              <a:rPr lang="en-US" dirty="0"/>
              <a:t>Neither monetary inflation nor deflation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• If monetary deflation, then still in bust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• If monetary inflation, then in next boom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• PPM is relatively stable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804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Topic 4: </a:t>
            </a:r>
            <a:r>
              <a:rPr lang="en-US" u="sng" dirty="0" smtClean="0"/>
              <a:t>Business Cycle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Recovery Phase</a:t>
            </a:r>
          </a:p>
          <a:p>
            <a:pPr>
              <a:buNone/>
            </a:pPr>
            <a:r>
              <a:rPr lang="en-US" dirty="0"/>
              <a:t>3</a:t>
            </a:r>
            <a:r>
              <a:rPr lang="en-US" dirty="0" smtClean="0"/>
              <a:t>. </a:t>
            </a:r>
            <a:r>
              <a:rPr lang="en-US" dirty="0"/>
              <a:t>Neither credit expansion nor </a:t>
            </a:r>
            <a:r>
              <a:rPr lang="en-US" dirty="0" smtClean="0"/>
              <a:t>contraction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• If credit contraction, then still in bust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• If credit expansion, then in next boom</a:t>
            </a:r>
            <a:endParaRPr lang="en-US" dirty="0"/>
          </a:p>
          <a:p>
            <a:pPr>
              <a:buNone/>
            </a:pPr>
            <a:r>
              <a:rPr lang="en-US" dirty="0" smtClean="0"/>
              <a:t>	 • Interest </a:t>
            </a:r>
            <a:r>
              <a:rPr lang="en-US" dirty="0"/>
              <a:t>rates and loans reflect </a:t>
            </a:r>
            <a:r>
              <a:rPr lang="en-US" dirty="0" smtClean="0"/>
              <a:t>time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preferences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330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278</Words>
  <Application>Microsoft Office PowerPoint</Application>
  <PresentationFormat>On-screen Show (4:3)</PresentationFormat>
  <Paragraphs>174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Austrian Economics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Boom-Bust: 2001 to Present</vt:lpstr>
      <vt:lpstr>Boom-Bust: 2001 to Present</vt:lpstr>
      <vt:lpstr>Boom-Bust: 2001 to Present</vt:lpstr>
      <vt:lpstr>Boom-Bust: 2001 to Present</vt:lpstr>
      <vt:lpstr>Boom-Bust: 2001 to Present</vt:lpstr>
      <vt:lpstr>Boom-Bust: 2001 to Present</vt:lpstr>
      <vt:lpstr>Boom-Bust: 2001 to Present</vt:lpstr>
      <vt:lpstr>Boom-Bust: 2001 to Present</vt:lpstr>
      <vt:lpstr>Boom-Bust: 2001 to Present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Austrian Economics</dc:title>
  <dc:creator>Herbener, Jeffrey M.</dc:creator>
  <cp:lastModifiedBy>Herbener, Jeffrey M.</cp:lastModifiedBy>
  <cp:revision>1</cp:revision>
  <dcterms:created xsi:type="dcterms:W3CDTF">2012-05-28T17:36:19Z</dcterms:created>
  <dcterms:modified xsi:type="dcterms:W3CDTF">2012-05-28T17:41:57Z</dcterms:modified>
</cp:coreProperties>
</file>