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7131B-EB76-40CB-AAA1-27AC950782D8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7F928-DA27-42C0-B9EE-61F5B4AE3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10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02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31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22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7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11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98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98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75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57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23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90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4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2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5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7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0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2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7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2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8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7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DDB92-F135-49CD-9892-2D8E5C3A03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51672-1405-4841-9282-0FFA15BE8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6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Money and Banking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560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HME Money and Banking System</a:t>
            </a:r>
          </a:p>
          <a:p>
            <a:pPr marL="0" indent="0">
              <a:buNone/>
            </a:pPr>
            <a:r>
              <a:rPr lang="en-US" dirty="0" smtClean="0"/>
              <a:t>Financial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Individual banks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Illiquid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Insolvent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3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Friday’s Bank: Net Worth</a:t>
            </a:r>
          </a:p>
          <a:p>
            <a:pPr marL="0" indent="0">
              <a:buNone/>
            </a:pPr>
            <a:r>
              <a:rPr lang="en-US" u="sng" dirty="0"/>
              <a:t>Assets                      </a:t>
            </a:r>
            <a:r>
              <a:rPr lang="en-US" dirty="0"/>
              <a:t>    </a:t>
            </a:r>
            <a:r>
              <a:rPr lang="en-US" u="sng" dirty="0"/>
              <a:t>Liabilities + Equity        _                  </a:t>
            </a:r>
          </a:p>
          <a:p>
            <a:pPr marL="0" indent="0">
              <a:buNone/>
            </a:pPr>
            <a:r>
              <a:rPr lang="en-US" dirty="0"/>
              <a:t>Cash	         515,000   </a:t>
            </a:r>
            <a:r>
              <a:rPr lang="en-US" dirty="0" smtClean="0"/>
              <a:t>Fid. Media      4,950,000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Acc. Rec.	11,000    Acc. Payable	      9,000</a:t>
            </a:r>
          </a:p>
          <a:p>
            <a:pPr marL="0" indent="0">
              <a:buNone/>
            </a:pPr>
            <a:r>
              <a:rPr lang="en-US" dirty="0" smtClean="0"/>
              <a:t>Loans</a:t>
            </a:r>
            <a:r>
              <a:rPr lang="en-US" dirty="0"/>
              <a:t>	     </a:t>
            </a:r>
            <a:r>
              <a:rPr lang="en-US" dirty="0" smtClean="0"/>
              <a:t>5,207,000   </a:t>
            </a:r>
            <a:r>
              <a:rPr lang="en-US" dirty="0"/>
              <a:t>Cert. of Dep.	  752,000</a:t>
            </a:r>
          </a:p>
          <a:p>
            <a:pPr marL="0" indent="0">
              <a:buNone/>
            </a:pPr>
            <a:r>
              <a:rPr lang="en-US" dirty="0"/>
              <a:t>Equip.        126,000   Debt for Equip.    95,000</a:t>
            </a:r>
          </a:p>
          <a:p>
            <a:pPr marL="0" indent="0">
              <a:buNone/>
            </a:pPr>
            <a:r>
              <a:rPr lang="en-US" dirty="0"/>
              <a:t>Building     682,000   Mortgage	  535,000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i="1" dirty="0"/>
              <a:t>Total L.</a:t>
            </a:r>
            <a:r>
              <a:rPr lang="en-US" dirty="0"/>
              <a:t>       </a:t>
            </a:r>
            <a:r>
              <a:rPr lang="en-US" dirty="0" smtClean="0"/>
              <a:t>6,341,000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i="1" dirty="0"/>
              <a:t>Equity</a:t>
            </a:r>
            <a:r>
              <a:rPr lang="en-US" dirty="0"/>
              <a:t>	  200,000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Total A</a:t>
            </a:r>
            <a:r>
              <a:rPr lang="en-US" dirty="0"/>
              <a:t>    </a:t>
            </a:r>
            <a:r>
              <a:rPr lang="en-US" dirty="0" smtClean="0"/>
              <a:t>6,541,000</a:t>
            </a:r>
            <a:r>
              <a:rPr lang="en-US" i="1" dirty="0" smtClean="0"/>
              <a:t>   </a:t>
            </a:r>
            <a:r>
              <a:rPr lang="en-US" i="1" dirty="0"/>
              <a:t>Total L+E</a:t>
            </a:r>
            <a:r>
              <a:rPr lang="en-US" dirty="0"/>
              <a:t>    </a:t>
            </a:r>
            <a:r>
              <a:rPr lang="en-US" dirty="0" smtClean="0"/>
              <a:t>     6,541,000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333750" y="2743200"/>
            <a:ext cx="19050" cy="373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04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Friday’s Bank: Net Income </a:t>
            </a:r>
          </a:p>
          <a:p>
            <a:pPr marL="0" indent="0">
              <a:buNone/>
            </a:pPr>
            <a:r>
              <a:rPr lang="en-US" dirty="0"/>
              <a:t>			Debit		Credit</a:t>
            </a:r>
          </a:p>
          <a:p>
            <a:pPr marL="0" indent="0">
              <a:buNone/>
            </a:pPr>
            <a:r>
              <a:rPr lang="en-US" dirty="0"/>
              <a:t>Revenues				</a:t>
            </a:r>
            <a:r>
              <a:rPr lang="en-US" dirty="0" smtClean="0"/>
              <a:t>855,000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Expenses			         (</a:t>
            </a:r>
            <a:r>
              <a:rPr lang="en-US" dirty="0" smtClean="0"/>
              <a:t>317,000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Advertising	15,200</a:t>
            </a:r>
          </a:p>
          <a:p>
            <a:pPr marL="0" indent="0">
              <a:buNone/>
            </a:pPr>
            <a:r>
              <a:rPr lang="en-US" dirty="0"/>
              <a:t>   Bookkeeping	</a:t>
            </a:r>
            <a:r>
              <a:rPr lang="en-US" dirty="0" smtClean="0"/>
              <a:t>24,500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Depreciation	26,500</a:t>
            </a:r>
          </a:p>
          <a:p>
            <a:pPr marL="0" indent="0">
              <a:buNone/>
            </a:pPr>
            <a:r>
              <a:rPr lang="en-US" dirty="0"/>
              <a:t>   Interest	           75,500</a:t>
            </a:r>
          </a:p>
          <a:p>
            <a:pPr marL="0" indent="0">
              <a:buNone/>
            </a:pPr>
            <a:r>
              <a:rPr lang="en-US" dirty="0"/>
              <a:t>   Labor	         </a:t>
            </a:r>
            <a:r>
              <a:rPr lang="en-US" dirty="0" smtClean="0"/>
              <a:t>175,300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Net Income</a:t>
            </a:r>
            <a:r>
              <a:rPr lang="en-US" dirty="0"/>
              <a:t>				</a:t>
            </a:r>
            <a:r>
              <a:rPr lang="en-US" dirty="0" smtClean="0"/>
              <a:t>478,000</a:t>
            </a: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8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Balance Sheet of U.S. Commercial Banks</a:t>
            </a:r>
          </a:p>
          <a:p>
            <a:pPr marL="0" indent="0" algn="ctr">
              <a:buNone/>
            </a:pPr>
            <a:r>
              <a:rPr lang="en-US" dirty="0" smtClean="0"/>
              <a:t>Dec. 31, 2000 (billions of dollars)</a:t>
            </a:r>
          </a:p>
          <a:p>
            <a:pPr marL="0" indent="0">
              <a:buNone/>
            </a:pPr>
            <a:r>
              <a:rPr lang="en-US" u="sng" dirty="0" smtClean="0"/>
              <a:t>Assets      	     	__</a:t>
            </a:r>
            <a:r>
              <a:rPr lang="en-US" dirty="0" smtClean="0"/>
              <a:t>	</a:t>
            </a:r>
            <a:r>
              <a:rPr lang="en-US" u="sng" dirty="0" smtClean="0"/>
              <a:t>Liabilities and Equity__</a:t>
            </a:r>
          </a:p>
          <a:p>
            <a:pPr marL="0" indent="0">
              <a:buNone/>
            </a:pPr>
            <a:r>
              <a:rPr lang="en-US" dirty="0" smtClean="0"/>
              <a:t>Reserves		40	Ch. Dep.		597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Cash			15	Time Dep.	        3,252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Dep. </a:t>
            </a:r>
            <a:r>
              <a:rPr lang="en-US" dirty="0"/>
              <a:t>a</a:t>
            </a:r>
            <a:r>
              <a:rPr lang="en-US" dirty="0" smtClean="0"/>
              <a:t>t Fed.	25	Other		        1,813</a:t>
            </a:r>
          </a:p>
          <a:p>
            <a:pPr marL="0" indent="0">
              <a:buNone/>
            </a:pPr>
            <a:r>
              <a:rPr lang="en-US" dirty="0" smtClean="0"/>
              <a:t>Loans &amp; Sec.	      5,222	Total L		        5,662</a:t>
            </a:r>
          </a:p>
          <a:p>
            <a:pPr marL="0" indent="0">
              <a:buNone/>
            </a:pPr>
            <a:r>
              <a:rPr lang="en-US" dirty="0" smtClean="0"/>
              <a:t>Other		         824	Equity			424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Total A	      6,086	Total L+E	        6,086</a:t>
            </a:r>
          </a:p>
          <a:p>
            <a:pPr marL="0" indent="0">
              <a:buNone/>
            </a:pPr>
            <a:r>
              <a:rPr lang="en-US" dirty="0" smtClean="0"/>
              <a:t>Reserves/Ch. Dep. = 0.067</a:t>
            </a:r>
          </a:p>
          <a:p>
            <a:pPr marL="0" indent="0">
              <a:buNone/>
            </a:pPr>
            <a:r>
              <a:rPr lang="en-US" dirty="0" smtClean="0"/>
              <a:t>Equity/Total Liabilities = 0.075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92731" y="27432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47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HME Money and Banking System</a:t>
            </a:r>
          </a:p>
          <a:p>
            <a:pPr marL="0" indent="0">
              <a:buNone/>
            </a:pPr>
            <a:r>
              <a:rPr lang="en-US" dirty="0" smtClean="0"/>
              <a:t>Financial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• Banking system</a:t>
            </a:r>
          </a:p>
          <a:p>
            <a:pPr marL="0" indent="0">
              <a:buNone/>
            </a:pPr>
            <a:r>
              <a:rPr lang="en-US" dirty="0"/>
              <a:t>         Unstable</a:t>
            </a:r>
          </a:p>
          <a:p>
            <a:pPr marL="0" indent="0">
              <a:buNone/>
            </a:pPr>
            <a:r>
              <a:rPr lang="en-US" dirty="0"/>
              <a:t>         Fragile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77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</a:t>
            </a:r>
            <a:r>
              <a:rPr lang="en-US" dirty="0" smtClean="0">
                <a:solidFill>
                  <a:srgbClr val="002060"/>
                </a:solidFill>
              </a:rPr>
              <a:t>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UME </a:t>
            </a:r>
            <a:r>
              <a:rPr lang="en-US" dirty="0"/>
              <a:t>M</a:t>
            </a:r>
            <a:r>
              <a:rPr lang="en-US" dirty="0" smtClean="0"/>
              <a:t>oney and Banking System</a:t>
            </a:r>
          </a:p>
          <a:p>
            <a:pPr>
              <a:buNone/>
            </a:pPr>
            <a:r>
              <a:rPr lang="en-US" dirty="0" smtClean="0"/>
              <a:t>Monetary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– gold coins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substitutes – money certificates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production regulated by profit</a:t>
            </a:r>
          </a:p>
          <a:p>
            <a:pPr>
              <a:buNone/>
            </a:pPr>
            <a:r>
              <a:rPr lang="en-US" dirty="0" smtClean="0"/>
              <a:t>Banking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Produce money certificates: earn fees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Intermediate credit: earn interest rate differential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Credit intermediation regulated by profit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4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UME Money and Banking System</a:t>
            </a:r>
          </a:p>
          <a:p>
            <a:pPr marL="0" indent="0">
              <a:buNone/>
            </a:pPr>
            <a:r>
              <a:rPr lang="en-US" dirty="0" smtClean="0"/>
              <a:t>Economic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Economizing money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Stock by production of gold coins </a:t>
            </a:r>
          </a:p>
          <a:p>
            <a:pPr marL="0" indent="0">
              <a:buNone/>
            </a:pPr>
            <a:r>
              <a:rPr lang="en-US" dirty="0" smtClean="0"/>
              <a:t>        Form by production of money certificates</a:t>
            </a:r>
          </a:p>
          <a:p>
            <a:pPr marL="0" indent="0">
              <a:buNone/>
            </a:pPr>
            <a:r>
              <a:rPr lang="en-US" dirty="0" smtClean="0"/>
              <a:t>   • Economizing credit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Supply of credit by intermediation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Time structure of credit by intermediation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8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UME Money and Banking System</a:t>
            </a:r>
          </a:p>
          <a:p>
            <a:pPr marL="0" indent="0">
              <a:buNone/>
            </a:pPr>
            <a:r>
              <a:rPr lang="en-US" dirty="0" smtClean="0"/>
              <a:t>Financial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Individual banks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Liquid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Solvent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Banking system</a:t>
            </a:r>
          </a:p>
          <a:p>
            <a:pPr marL="0" indent="0">
              <a:buNone/>
            </a:pPr>
            <a:r>
              <a:rPr lang="en-US" dirty="0" smtClean="0"/>
              <a:t>        Stable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8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HME Money and Banking System</a:t>
            </a:r>
          </a:p>
          <a:p>
            <a:pPr>
              <a:buNone/>
            </a:pPr>
            <a:r>
              <a:rPr lang="en-US" dirty="0" smtClean="0"/>
              <a:t>Monetary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– fiat paper</a:t>
            </a:r>
          </a:p>
          <a:p>
            <a:pPr>
              <a:buNone/>
            </a:pPr>
            <a:r>
              <a:rPr lang="en-US" dirty="0" smtClean="0"/>
              <a:t>	Money  substitutes – fiduciary media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Money production regulated by policy</a:t>
            </a:r>
          </a:p>
          <a:p>
            <a:pPr>
              <a:buNone/>
            </a:pPr>
            <a:r>
              <a:rPr lang="en-US" dirty="0" smtClean="0"/>
              <a:t>Banking system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Produce fiduciary media and create credit: earn int.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Credit creation regulated by policy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Intermediate credit: earn interest rate differential</a:t>
            </a:r>
          </a:p>
          <a:p>
            <a:pPr>
              <a:buNone/>
            </a:pPr>
            <a:r>
              <a:rPr lang="en-US" dirty="0" smtClean="0"/>
              <a:t>	Credit intermediation regulated by profit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4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Effects of HME Money and Banking System</a:t>
            </a:r>
            <a:endParaRPr lang="en-US" dirty="0"/>
          </a:p>
          <a:p>
            <a:pPr>
              <a:buNone/>
            </a:pPr>
            <a:r>
              <a:rPr lang="en-US" dirty="0" smtClean="0"/>
              <a:t>Economic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• Non-economizing money</a:t>
            </a:r>
          </a:p>
          <a:p>
            <a:pPr>
              <a:buNone/>
            </a:pPr>
            <a:r>
              <a:rPr lang="en-US" dirty="0" smtClean="0"/>
              <a:t>		Issue of fiat money: monetary inflation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	Issue of fiduciary media: monetary </a:t>
            </a:r>
            <a:r>
              <a:rPr lang="en-US" dirty="0" err="1" smtClean="0"/>
              <a:t>infla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Increased money stock reduces PPM which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increases the quantity of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demanded   </a:t>
            </a:r>
          </a:p>
        </p:txBody>
      </p:sp>
    </p:spTree>
    <p:extLst>
      <p:ext uri="{BB962C8B-B14F-4D97-AF65-F5344CB8AC3E}">
        <p14:creationId xmlns:p14="http://schemas.microsoft.com/office/powerpoint/2010/main" val="333213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HME Money and Banking System</a:t>
            </a:r>
          </a:p>
          <a:p>
            <a:pPr marL="0" indent="0">
              <a:buNone/>
            </a:pPr>
            <a:r>
              <a:rPr lang="en-US" dirty="0" smtClean="0"/>
              <a:t>PPM	       TS</a:t>
            </a:r>
            <a:r>
              <a:rPr lang="en-US" baseline="-25000" dirty="0" smtClean="0"/>
              <a:t>0</a:t>
            </a:r>
            <a:r>
              <a:rPr lang="en-US" dirty="0" smtClean="0"/>
              <a:t>  TS</a:t>
            </a:r>
            <a:r>
              <a:rPr lang="en-US" baseline="-25000" dirty="0" smtClean="0"/>
              <a:t>1</a:t>
            </a:r>
            <a:r>
              <a:rPr lang="en-US" dirty="0" smtClean="0"/>
              <a:t>  TS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0</a:t>
            </a:r>
            <a:r>
              <a:rPr lang="en-US" dirty="0" smtClean="0"/>
              <a:t>      •A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1</a:t>
            </a:r>
            <a:r>
              <a:rPr lang="en-US" dirty="0" smtClean="0"/>
              <a:t> 	    •B</a:t>
            </a:r>
          </a:p>
          <a:p>
            <a:pPr marL="0" indent="0">
              <a:buNone/>
            </a:pPr>
            <a:r>
              <a:rPr lang="en-US" dirty="0" smtClean="0"/>
              <a:t>      P</a:t>
            </a:r>
            <a:r>
              <a:rPr lang="en-US" baseline="-25000" dirty="0" smtClean="0"/>
              <a:t>2</a:t>
            </a:r>
            <a:r>
              <a:rPr lang="en-US" dirty="0" smtClean="0"/>
              <a:t>			  •C	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	TD</a:t>
            </a:r>
          </a:p>
          <a:p>
            <a:pPr marL="0" indent="0">
              <a:buNone/>
            </a:pPr>
            <a:r>
              <a:rPr lang="en-US" dirty="0" smtClean="0"/>
              <a:t>	     M</a:t>
            </a:r>
            <a:r>
              <a:rPr lang="en-US" baseline="-25000" dirty="0" smtClean="0"/>
              <a:t>0 </a:t>
            </a:r>
            <a:r>
              <a:rPr lang="en-US" dirty="0"/>
              <a:t> </a:t>
            </a:r>
            <a:r>
              <a:rPr lang="en-US" dirty="0" smtClean="0"/>
              <a:t> M</a:t>
            </a:r>
            <a:r>
              <a:rPr lang="en-US" baseline="-25000" dirty="0" smtClean="0"/>
              <a:t>1</a:t>
            </a:r>
            <a:r>
              <a:rPr lang="en-US" dirty="0" smtClean="0"/>
              <a:t>	 M</a:t>
            </a:r>
            <a:r>
              <a:rPr lang="en-US" baseline="-25000" dirty="0" smtClean="0"/>
              <a:t>2</a:t>
            </a:r>
            <a:r>
              <a:rPr lang="en-US" dirty="0" smtClean="0"/>
              <a:t>	Money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24000" y="3124200"/>
            <a:ext cx="0" cy="259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524000" y="5715000"/>
            <a:ext cx="28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15588" y="3362597"/>
            <a:ext cx="2436223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58588" y="3143794"/>
            <a:ext cx="0" cy="2342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057400" y="3124200"/>
            <a:ext cx="0" cy="236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43300" y="3275510"/>
            <a:ext cx="38100" cy="2210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46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HME Money and Banking System</a:t>
            </a:r>
          </a:p>
          <a:p>
            <a:pPr marL="0" indent="0">
              <a:buNone/>
            </a:pPr>
            <a:r>
              <a:rPr lang="en-US" dirty="0" smtClean="0"/>
              <a:t>Economic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• Non-economizing credit </a:t>
            </a:r>
          </a:p>
          <a:p>
            <a:pPr>
              <a:buNone/>
            </a:pPr>
            <a:r>
              <a:rPr lang="en-US" dirty="0"/>
              <a:t>		Creation of </a:t>
            </a:r>
            <a:r>
              <a:rPr lang="en-US" dirty="0" smtClean="0"/>
              <a:t>credit: credit expansion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Increased </a:t>
            </a:r>
            <a:r>
              <a:rPr lang="en-US" dirty="0"/>
              <a:t>supply of </a:t>
            </a:r>
            <a:r>
              <a:rPr lang="en-US" dirty="0" smtClean="0"/>
              <a:t>credit reduces interest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rates which increases the quantity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demanded of credit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21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Topic 2: </a:t>
            </a:r>
            <a:r>
              <a:rPr lang="en-US" u="sng" dirty="0" smtClean="0"/>
              <a:t>Money and Banking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Effects of HME Money and Banking System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		   S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0</a:t>
            </a:r>
            <a:r>
              <a:rPr lang="en-US" dirty="0" smtClean="0"/>
              <a:t>	    •A		  S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1</a:t>
            </a:r>
            <a:r>
              <a:rPr lang="en-US" dirty="0" smtClean="0"/>
              <a:t>		•B	         S</a:t>
            </a:r>
            <a:r>
              <a:rPr lang="en-US" baseline="-25000" dirty="0" smtClean="0"/>
              <a:t>2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baseline="-25000" dirty="0" smtClean="0"/>
              <a:t>2</a:t>
            </a:r>
            <a:r>
              <a:rPr lang="en-US" dirty="0" smtClean="0"/>
              <a:t>		       •C</a:t>
            </a:r>
          </a:p>
          <a:p>
            <a:pPr marL="0" indent="0">
              <a:buNone/>
            </a:pPr>
            <a:r>
              <a:rPr lang="en-US" dirty="0" smtClean="0"/>
              <a:t>			      D</a:t>
            </a:r>
          </a:p>
          <a:p>
            <a:pPr marL="0" indent="0">
              <a:buNone/>
            </a:pPr>
            <a:r>
              <a:rPr lang="en-US" dirty="0" smtClean="0"/>
              <a:t>	    C</a:t>
            </a:r>
            <a:r>
              <a:rPr lang="en-US" baseline="-25000" dirty="0" smtClean="0"/>
              <a:t>0</a:t>
            </a:r>
            <a:r>
              <a:rPr lang="en-US" dirty="0" smtClean="0"/>
              <a:t>  C</a:t>
            </a:r>
            <a:r>
              <a:rPr lang="en-US" baseline="-25000" dirty="0" smtClean="0"/>
              <a:t>1</a:t>
            </a:r>
            <a:r>
              <a:rPr lang="en-US" dirty="0" smtClean="0"/>
              <a:t>   C</a:t>
            </a:r>
            <a:r>
              <a:rPr lang="en-US" baseline="-25000" dirty="0" smtClean="0"/>
              <a:t>2</a:t>
            </a:r>
            <a:r>
              <a:rPr lang="en-US" dirty="0" smtClean="0"/>
              <a:t>	Credit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66800" y="3124200"/>
            <a:ext cx="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066800" y="5638800"/>
            <a:ext cx="3124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369129"/>
            <a:ext cx="2133600" cy="2117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407523" y="3124200"/>
            <a:ext cx="11811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407523" y="3505200"/>
            <a:ext cx="1981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411186" y="4070169"/>
            <a:ext cx="1600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90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326</Words>
  <Application>Microsoft Office PowerPoint</Application>
  <PresentationFormat>On-screen Show (4:3)</PresentationFormat>
  <Paragraphs>148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2012-05-28T17:23:03Z</dcterms:created>
  <dcterms:modified xsi:type="dcterms:W3CDTF">2012-05-28T17:27:44Z</dcterms:modified>
</cp:coreProperties>
</file>