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497926-A7A0-43C6-9910-CE0A6578F3AC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53D6CB-37D6-42EE-B839-FCF0460E42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074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2AFB8-21EF-4A77-9174-F941CC91326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9136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B5BBD-5232-43F2-B60C-526379C74D1F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45EBA-882C-43BD-969C-AAC88A4783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507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B5BBD-5232-43F2-B60C-526379C74D1F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45EBA-882C-43BD-969C-AAC88A4783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585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B5BBD-5232-43F2-B60C-526379C74D1F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45EBA-882C-43BD-969C-AAC88A4783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739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B5BBD-5232-43F2-B60C-526379C74D1F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45EBA-882C-43BD-969C-AAC88A4783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239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B5BBD-5232-43F2-B60C-526379C74D1F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45EBA-882C-43BD-969C-AAC88A4783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505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B5BBD-5232-43F2-B60C-526379C74D1F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45EBA-882C-43BD-969C-AAC88A4783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14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B5BBD-5232-43F2-B60C-526379C74D1F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45EBA-882C-43BD-969C-AAC88A4783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728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B5BBD-5232-43F2-B60C-526379C74D1F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45EBA-882C-43BD-969C-AAC88A4783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1166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B5BBD-5232-43F2-B60C-526379C74D1F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45EBA-882C-43BD-969C-AAC88A4783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544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B5BBD-5232-43F2-B60C-526379C74D1F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45EBA-882C-43BD-969C-AAC88A4783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506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B5BBD-5232-43F2-B60C-526379C74D1F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45EBA-882C-43BD-969C-AAC88A4783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96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9B5BBD-5232-43F2-B60C-526379C74D1F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545EBA-882C-43BD-969C-AAC88A4783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917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Austrian Economics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Hampered Market Economy:</a:t>
            </a:r>
          </a:p>
          <a:p>
            <a:r>
              <a:rPr lang="en-US" dirty="0" smtClean="0"/>
              <a:t>Business Cycle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86420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/>
          </a:solidFill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Topic 4: </a:t>
            </a:r>
            <a:r>
              <a:rPr lang="en-US" u="sng" dirty="0" smtClean="0"/>
              <a:t>Business Cycle </a:t>
            </a:r>
            <a:endParaRPr lang="en-US" dirty="0" smtClean="0"/>
          </a:p>
          <a:p>
            <a:pPr algn="ctr">
              <a:buNone/>
            </a:pPr>
            <a:r>
              <a:rPr lang="en-US" dirty="0" smtClean="0"/>
              <a:t>Crisis phase</a:t>
            </a:r>
          </a:p>
          <a:p>
            <a:pPr>
              <a:buNone/>
            </a:pPr>
            <a:r>
              <a:rPr lang="en-US" dirty="0" smtClean="0"/>
              <a:t>2. Interest rates rise 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 • Time preferences determine credit supply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and the interest rate 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 • Monetary inflation causes lower PPM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which, if unanticipated, causes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higher interest rates</a:t>
            </a:r>
          </a:p>
          <a:p>
            <a:pPr>
              <a:buNone/>
            </a:pPr>
            <a:r>
              <a:rPr lang="en-US" dirty="0" smtClean="0"/>
              <a:t>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6876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Topic 4: </a:t>
            </a:r>
            <a:r>
              <a:rPr lang="en-US" u="sng" dirty="0" smtClean="0"/>
              <a:t>Business Cycle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Crisis Phase</a:t>
            </a:r>
          </a:p>
          <a:p>
            <a:pPr marL="0" indent="0">
              <a:buNone/>
            </a:pPr>
            <a:r>
              <a:rPr lang="en-US" dirty="0" smtClean="0"/>
              <a:t>3</a:t>
            </a:r>
            <a:r>
              <a:rPr lang="en-US" dirty="0"/>
              <a:t>. Riskier projects lead investors to </a:t>
            </a:r>
            <a:r>
              <a:rPr lang="en-US" dirty="0" smtClean="0"/>
              <a:t>halt further</a:t>
            </a:r>
          </a:p>
          <a:p>
            <a:pPr marL="0" indent="0">
              <a:buNone/>
            </a:pPr>
            <a:r>
              <a:rPr lang="en-US" dirty="0" smtClean="0"/>
              <a:t>      investment and reduce existing investment</a:t>
            </a:r>
          </a:p>
          <a:p>
            <a:pPr marL="0" indent="0">
              <a:buNone/>
            </a:pPr>
            <a:r>
              <a:rPr lang="en-US" dirty="0" smtClean="0"/>
              <a:t>      • Credit expansion must be extended to less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credit worthy borrowers</a:t>
            </a:r>
          </a:p>
          <a:p>
            <a:pPr marL="0" indent="0">
              <a:buNone/>
            </a:pPr>
            <a:r>
              <a:rPr lang="en-US" dirty="0" smtClean="0"/>
              <a:t>      • Prices of sound assets move up making</a:t>
            </a:r>
          </a:p>
          <a:p>
            <a:pPr marL="0" indent="0">
              <a:buNone/>
            </a:pPr>
            <a:r>
              <a:rPr lang="en-US" dirty="0" smtClean="0"/>
              <a:t>	investment in them riskier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• Financial markets become fragile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0710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Topic 4: </a:t>
            </a:r>
            <a:r>
              <a:rPr lang="en-US" u="sng" dirty="0" smtClean="0"/>
              <a:t>Business Cycle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Crisis Phase</a:t>
            </a:r>
          </a:p>
          <a:p>
            <a:pPr>
              <a:buNone/>
            </a:pPr>
            <a:r>
              <a:rPr lang="en-US" dirty="0"/>
              <a:t>4. H</a:t>
            </a:r>
            <a:r>
              <a:rPr lang="en-US" dirty="0" smtClean="0"/>
              <a:t>igher interest rates and lower demands for</a:t>
            </a:r>
          </a:p>
          <a:p>
            <a:pPr>
              <a:buNone/>
            </a:pPr>
            <a:r>
              <a:rPr lang="en-US" dirty="0" smtClean="0"/>
              <a:t>	 capital </a:t>
            </a:r>
            <a:r>
              <a:rPr lang="en-US" dirty="0"/>
              <a:t>goods </a:t>
            </a:r>
            <a:r>
              <a:rPr lang="en-US" dirty="0" smtClean="0"/>
              <a:t>cause capital </a:t>
            </a:r>
            <a:r>
              <a:rPr lang="en-US" dirty="0"/>
              <a:t>values to collapse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• Stock markets crash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• Financial markets collapse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• Prices of durable goods and specific capital</a:t>
            </a:r>
          </a:p>
          <a:p>
            <a:pPr marL="0" indent="0">
              <a:buNone/>
            </a:pPr>
            <a:r>
              <a:rPr lang="en-US" dirty="0" smtClean="0"/>
              <a:t>	goods bid up during the boom fall back down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during the crisis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070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</a:t>
            </a:r>
            <a:r>
              <a:rPr lang="en-US" dirty="0">
                <a:solidFill>
                  <a:srgbClr val="002060"/>
                </a:solidFill>
              </a:rPr>
              <a:t>M</a:t>
            </a:r>
            <a:r>
              <a:rPr lang="en-US" dirty="0" smtClean="0">
                <a:solidFill>
                  <a:srgbClr val="002060"/>
                </a:solidFill>
              </a:rPr>
              <a:t>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382000" cy="46482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Topic 4: </a:t>
            </a:r>
            <a:r>
              <a:rPr lang="en-US" u="sng" dirty="0" smtClean="0"/>
              <a:t>Business Cycle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Crisis Phase</a:t>
            </a:r>
          </a:p>
          <a:p>
            <a:pPr>
              <a:buNone/>
            </a:pPr>
            <a:r>
              <a:rPr lang="en-US" dirty="0" smtClean="0"/>
              <a:t>5</a:t>
            </a:r>
            <a:r>
              <a:rPr lang="en-US" dirty="0"/>
              <a:t>. </a:t>
            </a:r>
            <a:r>
              <a:rPr lang="en-US" dirty="0" smtClean="0"/>
              <a:t>Lower capital </a:t>
            </a:r>
            <a:r>
              <a:rPr lang="en-US" dirty="0"/>
              <a:t>values lead to losses </a:t>
            </a:r>
            <a:r>
              <a:rPr lang="en-US" dirty="0" smtClean="0"/>
              <a:t>for lengthening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and </a:t>
            </a:r>
            <a:r>
              <a:rPr lang="en-US" dirty="0"/>
              <a:t>profit for shortening </a:t>
            </a:r>
            <a:r>
              <a:rPr lang="en-US" dirty="0" smtClean="0"/>
              <a:t>the </a:t>
            </a:r>
            <a:r>
              <a:rPr lang="en-US" dirty="0"/>
              <a:t>capital </a:t>
            </a:r>
            <a:r>
              <a:rPr lang="en-US" dirty="0" smtClean="0"/>
              <a:t>structure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 • Prices of higher-stage capital goods fall relative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to prices of lower-stage capital goods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 • Prices of specific goods bid up in the boom fall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 • Falling prices are necessary to correct the mal-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investments and restore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satisfaction of preferences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0078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/>
          </a:solidFill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Topic 4: </a:t>
            </a:r>
            <a:r>
              <a:rPr lang="en-US" u="sng" dirty="0" smtClean="0"/>
              <a:t>Business Cycle </a:t>
            </a:r>
            <a:endParaRPr lang="en-US" dirty="0" smtClean="0"/>
          </a:p>
          <a:p>
            <a:pPr algn="ctr">
              <a:buNone/>
            </a:pPr>
            <a:r>
              <a:rPr lang="en-US" dirty="0" smtClean="0"/>
              <a:t>Boom Phase</a:t>
            </a:r>
          </a:p>
          <a:p>
            <a:pPr>
              <a:buNone/>
            </a:pPr>
            <a:r>
              <a:rPr lang="en-US" dirty="0" smtClean="0"/>
              <a:t>1. Fed increases bank reserves then banks issue fiduciary media and create credit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• Credit creation: greater supply of credit 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Lower interest rates and more loans</a:t>
            </a:r>
          </a:p>
          <a:p>
            <a:pPr>
              <a:buNone/>
            </a:pPr>
            <a:r>
              <a:rPr lang="en-US" dirty="0" smtClean="0"/>
              <a:t>	• Monetary inflation: greater stock of money 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Lower PPM – money is non-neutral </a:t>
            </a:r>
          </a:p>
          <a:p>
            <a:pPr>
              <a:buNone/>
            </a:pPr>
            <a:r>
              <a:rPr lang="en-US" dirty="0" smtClean="0"/>
              <a:t>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4301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7417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Topic 4: </a:t>
            </a:r>
            <a:r>
              <a:rPr lang="en-US" u="sng" dirty="0" smtClean="0"/>
              <a:t>Business Cycle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Boom Phase</a:t>
            </a:r>
          </a:p>
          <a:p>
            <a:pPr>
              <a:buNone/>
            </a:pPr>
            <a:r>
              <a:rPr lang="en-US" dirty="0"/>
              <a:t>2. </a:t>
            </a:r>
            <a:r>
              <a:rPr lang="en-US" dirty="0" smtClean="0"/>
              <a:t>Prices of durable goods rise throughout the capital structure</a:t>
            </a:r>
            <a:endParaRPr lang="en-US" dirty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• General </a:t>
            </a:r>
            <a:r>
              <a:rPr lang="en-US" dirty="0"/>
              <a:t>effect from </a:t>
            </a:r>
            <a:r>
              <a:rPr lang="en-US" dirty="0" smtClean="0"/>
              <a:t>lower interest rates </a:t>
            </a:r>
            <a:endParaRPr lang="en-US" dirty="0"/>
          </a:p>
          <a:p>
            <a:pPr>
              <a:buNone/>
            </a:pPr>
            <a:r>
              <a:rPr lang="en-US" dirty="0" smtClean="0"/>
              <a:t>	• Specific </a:t>
            </a:r>
            <a:r>
              <a:rPr lang="en-US" dirty="0"/>
              <a:t>effect from </a:t>
            </a:r>
            <a:r>
              <a:rPr lang="en-US" dirty="0" smtClean="0"/>
              <a:t>more </a:t>
            </a:r>
            <a:r>
              <a:rPr lang="en-US" dirty="0"/>
              <a:t>loans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• Prices of other goods need not decline because </a:t>
            </a:r>
          </a:p>
          <a:p>
            <a:pPr>
              <a:buNone/>
            </a:pPr>
            <a:r>
              <a:rPr lang="en-US" dirty="0" smtClean="0"/>
              <a:t>	   monetary inflation finances the increased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   demand for durable goods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0759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/>
          </a:solidFill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sz="3300" dirty="0" smtClean="0"/>
              <a:t>Topic 4: </a:t>
            </a:r>
            <a:r>
              <a:rPr lang="en-US" sz="3300" u="sng" dirty="0" smtClean="0"/>
              <a:t>Business Cycle </a:t>
            </a:r>
            <a:endParaRPr lang="en-US" sz="3300" dirty="0" smtClean="0"/>
          </a:p>
          <a:p>
            <a:pPr algn="ctr">
              <a:buNone/>
            </a:pPr>
            <a:r>
              <a:rPr lang="en-US" sz="3300" dirty="0" smtClean="0"/>
              <a:t>Boom phase</a:t>
            </a:r>
          </a:p>
          <a:p>
            <a:pPr>
              <a:buNone/>
            </a:pPr>
            <a:r>
              <a:rPr lang="en-US" sz="3300" dirty="0" smtClean="0"/>
              <a:t>3. Profits for producing durable goods </a:t>
            </a:r>
          </a:p>
          <a:p>
            <a:pPr>
              <a:buNone/>
            </a:pPr>
            <a:r>
              <a:rPr lang="en-US" sz="3300" dirty="0"/>
              <a:t>	</a:t>
            </a:r>
            <a:r>
              <a:rPr lang="en-US" sz="3300" dirty="0" smtClean="0"/>
              <a:t>• Higher prices of durable goods increase revenue </a:t>
            </a:r>
          </a:p>
          <a:p>
            <a:pPr>
              <a:buNone/>
            </a:pPr>
            <a:r>
              <a:rPr lang="en-US" sz="3300" dirty="0"/>
              <a:t>	</a:t>
            </a:r>
            <a:r>
              <a:rPr lang="en-US" sz="3300" dirty="0" smtClean="0"/>
              <a:t>   which is imputed to prices of specific capital goods</a:t>
            </a:r>
          </a:p>
          <a:p>
            <a:pPr>
              <a:buNone/>
            </a:pPr>
            <a:r>
              <a:rPr lang="en-US" sz="3300" dirty="0"/>
              <a:t>	</a:t>
            </a:r>
            <a:r>
              <a:rPr lang="en-US" sz="3300" dirty="0" smtClean="0"/>
              <a:t>• Higher prices for specific capital goods are imputed</a:t>
            </a:r>
          </a:p>
          <a:p>
            <a:pPr>
              <a:buNone/>
            </a:pPr>
            <a:r>
              <a:rPr lang="en-US" sz="3300" dirty="0"/>
              <a:t>	</a:t>
            </a:r>
            <a:r>
              <a:rPr lang="en-US" sz="3300" dirty="0" smtClean="0"/>
              <a:t>   to prices of specific, higher-stage capital goods</a:t>
            </a:r>
          </a:p>
          <a:p>
            <a:pPr>
              <a:buNone/>
            </a:pPr>
            <a:r>
              <a:rPr lang="en-US" sz="3300" dirty="0"/>
              <a:t>	</a:t>
            </a:r>
            <a:r>
              <a:rPr lang="en-US" sz="3300" dirty="0" smtClean="0"/>
              <a:t>   throughout the capital structure </a:t>
            </a:r>
          </a:p>
          <a:p>
            <a:pPr>
              <a:buNone/>
            </a:pPr>
            <a:r>
              <a:rPr lang="en-US" sz="3300" dirty="0"/>
              <a:t>	</a:t>
            </a:r>
            <a:r>
              <a:rPr lang="en-US" sz="3300" dirty="0" smtClean="0"/>
              <a:t>• Profits need not be balanced by losses </a:t>
            </a:r>
          </a:p>
          <a:p>
            <a:pPr>
              <a:buNone/>
            </a:pPr>
            <a:r>
              <a:rPr lang="en-US" sz="3300" dirty="0" smtClean="0"/>
              <a:t>       for producing other goods</a:t>
            </a:r>
          </a:p>
          <a:p>
            <a:pPr>
              <a:buNone/>
            </a:pPr>
            <a:r>
              <a:rPr lang="en-US" sz="3300" dirty="0" smtClean="0"/>
              <a:t>		</a:t>
            </a:r>
          </a:p>
          <a:p>
            <a:pPr>
              <a:buNone/>
            </a:pPr>
            <a:r>
              <a:rPr lang="en-US" sz="3300" dirty="0" smtClean="0"/>
              <a:t>			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9419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7417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3300" dirty="0" smtClean="0"/>
              <a:t>Topic 4: </a:t>
            </a:r>
            <a:r>
              <a:rPr lang="en-US" sz="3300" u="sng" dirty="0" smtClean="0"/>
              <a:t>Business Cycle</a:t>
            </a:r>
            <a:endParaRPr lang="en-US" sz="3300" dirty="0" smtClean="0"/>
          </a:p>
          <a:p>
            <a:pPr marL="0" indent="0" algn="ctr">
              <a:buNone/>
            </a:pPr>
            <a:r>
              <a:rPr lang="en-US" sz="3300" dirty="0" smtClean="0"/>
              <a:t>Boom Phase</a:t>
            </a:r>
          </a:p>
          <a:p>
            <a:pPr>
              <a:buNone/>
            </a:pPr>
            <a:r>
              <a:rPr lang="en-US" sz="3300" dirty="0"/>
              <a:t>4. </a:t>
            </a:r>
            <a:r>
              <a:rPr lang="en-US" sz="3300" dirty="0" smtClean="0"/>
              <a:t>Production </a:t>
            </a:r>
            <a:r>
              <a:rPr lang="en-US" sz="3300" dirty="0"/>
              <a:t>of </a:t>
            </a:r>
            <a:r>
              <a:rPr lang="en-US" sz="3300" dirty="0" smtClean="0"/>
              <a:t>durable goods increases</a:t>
            </a:r>
            <a:endParaRPr lang="en-US" sz="3300" dirty="0"/>
          </a:p>
          <a:p>
            <a:pPr>
              <a:buNone/>
            </a:pPr>
            <a:r>
              <a:rPr lang="en-US" sz="3300" dirty="0"/>
              <a:t>	</a:t>
            </a:r>
            <a:r>
              <a:rPr lang="en-US" sz="3300" dirty="0" smtClean="0"/>
              <a:t>Lengthening </a:t>
            </a:r>
            <a:r>
              <a:rPr lang="en-US" sz="3300" dirty="0"/>
              <a:t>of capital </a:t>
            </a:r>
            <a:r>
              <a:rPr lang="en-US" sz="3300" dirty="0" smtClean="0"/>
              <a:t>structure </a:t>
            </a:r>
          </a:p>
          <a:p>
            <a:pPr>
              <a:buNone/>
            </a:pPr>
            <a:r>
              <a:rPr lang="en-US" sz="3300" dirty="0"/>
              <a:t>	</a:t>
            </a:r>
            <a:r>
              <a:rPr lang="en-US" sz="3300" dirty="0" smtClean="0"/>
              <a:t>   • Shortest, most-productive processes are already </a:t>
            </a:r>
          </a:p>
          <a:p>
            <a:pPr>
              <a:buNone/>
            </a:pPr>
            <a:r>
              <a:rPr lang="en-US" sz="3300" dirty="0"/>
              <a:t>	</a:t>
            </a:r>
            <a:r>
              <a:rPr lang="en-US" sz="3300" dirty="0" smtClean="0"/>
              <a:t>	being used; only longer, more-productive </a:t>
            </a:r>
          </a:p>
          <a:p>
            <a:pPr>
              <a:buNone/>
            </a:pPr>
            <a:r>
              <a:rPr lang="en-US" sz="3300" dirty="0"/>
              <a:t>	</a:t>
            </a:r>
            <a:r>
              <a:rPr lang="en-US" sz="3300" dirty="0" smtClean="0"/>
              <a:t>	processes are available to be used</a:t>
            </a:r>
          </a:p>
          <a:p>
            <a:pPr>
              <a:buNone/>
            </a:pPr>
            <a:r>
              <a:rPr lang="en-US" sz="3300" dirty="0"/>
              <a:t>	</a:t>
            </a:r>
            <a:r>
              <a:rPr lang="en-US" sz="3300" dirty="0" smtClean="0"/>
              <a:t>   • Profits are greater for higher-stage capital goods;</a:t>
            </a:r>
          </a:p>
          <a:p>
            <a:pPr>
              <a:buNone/>
            </a:pPr>
            <a:r>
              <a:rPr lang="en-US" sz="3300" dirty="0"/>
              <a:t>	</a:t>
            </a:r>
            <a:r>
              <a:rPr lang="en-US" sz="3300" dirty="0" smtClean="0"/>
              <a:t>	so more production of them </a:t>
            </a:r>
            <a:endParaRPr lang="en-US" sz="3300" dirty="0"/>
          </a:p>
          <a:p>
            <a:pPr>
              <a:buNone/>
            </a:pP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133857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354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Topic 4: </a:t>
            </a:r>
            <a:r>
              <a:rPr lang="en-US" u="sng" dirty="0" smtClean="0"/>
              <a:t>Business Cycle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Boom Phase</a:t>
            </a:r>
          </a:p>
          <a:p>
            <a:pPr>
              <a:buNone/>
            </a:pPr>
            <a:r>
              <a:rPr lang="en-US" dirty="0"/>
              <a:t>5. </a:t>
            </a:r>
            <a:r>
              <a:rPr lang="en-US" dirty="0" smtClean="0"/>
              <a:t>Mal-investments and clusters of error</a:t>
            </a:r>
            <a:endParaRPr lang="en-US" dirty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• Lengthened, built-up capital structure does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   not satisfy people’s time preferences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• Monetary inflation and credit expansion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   concentrate profits in certain lines </a:t>
            </a:r>
            <a:r>
              <a:rPr lang="en-US" dirty="0"/>
              <a:t>	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• Occur </a:t>
            </a:r>
            <a:r>
              <a:rPr lang="en-US" dirty="0"/>
              <a:t>in boom, recognized in crisis, and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   liquidated </a:t>
            </a:r>
            <a:r>
              <a:rPr lang="en-US" dirty="0"/>
              <a:t>in bust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2918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/>
          </a:solidFill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Topic 4: </a:t>
            </a:r>
            <a:r>
              <a:rPr lang="en-US" u="sng" dirty="0" smtClean="0"/>
              <a:t>Business Cycle </a:t>
            </a:r>
            <a:endParaRPr lang="en-US" dirty="0" smtClean="0"/>
          </a:p>
          <a:p>
            <a:pPr algn="ctr">
              <a:buNone/>
            </a:pPr>
            <a:r>
              <a:rPr lang="en-US" dirty="0" smtClean="0"/>
              <a:t>Crisis phase</a:t>
            </a:r>
          </a:p>
          <a:p>
            <a:pPr>
              <a:buNone/>
            </a:pPr>
            <a:r>
              <a:rPr lang="en-US" dirty="0" smtClean="0"/>
              <a:t>1. Funds borrowed during the boom are paid</a:t>
            </a:r>
          </a:p>
          <a:p>
            <a:pPr>
              <a:buNone/>
            </a:pPr>
            <a:r>
              <a:rPr lang="en-US" dirty="0" smtClean="0"/>
              <a:t>	as income to producers who disburse it to satisfy their time preferences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• Reduce the supply of credit from the amount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   generated during credit expansion by saving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   and consuming to satisfy time preferences</a:t>
            </a:r>
          </a:p>
          <a:p>
            <a:pPr>
              <a:buNone/>
            </a:pPr>
            <a:r>
              <a:rPr lang="en-US" dirty="0"/>
              <a:t>	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35934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Topic 4: </a:t>
            </a:r>
            <a:r>
              <a:rPr lang="en-US" u="sng" dirty="0" smtClean="0"/>
              <a:t>Business Cycle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Crisis Phase</a:t>
            </a:r>
          </a:p>
          <a:p>
            <a:pPr>
              <a:buNone/>
            </a:pPr>
            <a:r>
              <a:rPr lang="en-US" dirty="0" smtClean="0"/>
              <a:t>Income </a:t>
            </a:r>
            <a:r>
              <a:rPr lang="en-US" dirty="0"/>
              <a:t>= C + I + </a:t>
            </a:r>
            <a:r>
              <a:rPr lang="en-US" dirty="0" smtClean="0"/>
              <a:t>MH</a:t>
            </a:r>
          </a:p>
          <a:p>
            <a:pPr>
              <a:buNone/>
            </a:pPr>
            <a:r>
              <a:rPr lang="en-US" dirty="0" smtClean="0"/>
              <a:t>• Before credit expansion</a:t>
            </a:r>
            <a:endParaRPr lang="en-US" dirty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$100,000 </a:t>
            </a:r>
            <a:r>
              <a:rPr lang="en-US" dirty="0"/>
              <a:t>= $80,000 + $15,000 + $5,000  </a:t>
            </a:r>
          </a:p>
          <a:p>
            <a:pPr>
              <a:buNone/>
            </a:pPr>
            <a:r>
              <a:rPr lang="en-US" dirty="0" smtClean="0"/>
              <a:t>• After credit </a:t>
            </a:r>
            <a:r>
              <a:rPr lang="en-US" dirty="0"/>
              <a:t>expansion of $</a:t>
            </a:r>
            <a:r>
              <a:rPr lang="en-US" dirty="0" smtClean="0"/>
              <a:t>10,000</a:t>
            </a:r>
          </a:p>
          <a:p>
            <a:pPr>
              <a:buNone/>
            </a:pPr>
            <a:r>
              <a:rPr lang="en-US" dirty="0" smtClean="0"/>
              <a:t>	$100,000 ≠</a:t>
            </a:r>
            <a:r>
              <a:rPr lang="en-US" dirty="0"/>
              <a:t> </a:t>
            </a:r>
            <a:r>
              <a:rPr lang="en-US" dirty="0" smtClean="0"/>
              <a:t>$80,000 + $25,000 + $5,000</a:t>
            </a:r>
            <a:r>
              <a:rPr lang="en-US" dirty="0"/>
              <a:t>	  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• After credit expansion and market adjustment</a:t>
            </a:r>
            <a:endParaRPr lang="en-US" dirty="0"/>
          </a:p>
          <a:p>
            <a:pPr>
              <a:buNone/>
            </a:pPr>
            <a:r>
              <a:rPr lang="en-US" dirty="0" smtClean="0"/>
              <a:t>	$</a:t>
            </a:r>
            <a:r>
              <a:rPr lang="en-US" dirty="0"/>
              <a:t>110,000 = $88,000 + $16,500 + $5,500  </a:t>
            </a:r>
          </a:p>
          <a:p>
            <a:pPr algn="ctr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7734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482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Topic 4: </a:t>
            </a:r>
            <a:r>
              <a:rPr lang="en-US" u="sng" dirty="0" smtClean="0"/>
              <a:t>Business Cycle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Crisis Phase</a:t>
            </a:r>
          </a:p>
          <a:p>
            <a:pPr marL="0" indent="0">
              <a:buNone/>
            </a:pPr>
            <a:r>
              <a:rPr lang="en-US" dirty="0" smtClean="0"/>
              <a:t>Monetary inflation and credit expansion</a:t>
            </a:r>
          </a:p>
          <a:p>
            <a:pPr marL="0" indent="0">
              <a:buNone/>
            </a:pPr>
            <a:r>
              <a:rPr lang="en-US" dirty="0" smtClean="0"/>
              <a:t>   • If they stop, then disbursement of income by</a:t>
            </a:r>
          </a:p>
          <a:p>
            <a:pPr marL="0" indent="0">
              <a:buNone/>
            </a:pPr>
            <a:r>
              <a:rPr lang="en-US" dirty="0" smtClean="0"/>
              <a:t>      producers will restore the interest rate and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amount of present money traded to the levels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determined by time preferences</a:t>
            </a:r>
          </a:p>
          <a:p>
            <a:pPr marL="0" indent="0">
              <a:buNone/>
            </a:pPr>
            <a:r>
              <a:rPr lang="en-US" dirty="0" smtClean="0"/>
              <a:t>   • To continue them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Bank reserves must increase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Reserve ratios must decline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6493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287</Words>
  <Application>Microsoft Office PowerPoint</Application>
  <PresentationFormat>On-screen Show (4:3)</PresentationFormat>
  <Paragraphs>128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Austrian Economics</vt:lpstr>
      <vt:lpstr>Hampered Market Economy</vt:lpstr>
      <vt:lpstr>Hampered Market Economy</vt:lpstr>
      <vt:lpstr>Hampered Market Economy</vt:lpstr>
      <vt:lpstr>Hampered Market Economy</vt:lpstr>
      <vt:lpstr>Hampered Market Economy</vt:lpstr>
      <vt:lpstr>Hampered Market Economy</vt:lpstr>
      <vt:lpstr>Hampered Market Economy</vt:lpstr>
      <vt:lpstr>Hampered Market Economy</vt:lpstr>
      <vt:lpstr>Hampered Market Economy</vt:lpstr>
      <vt:lpstr>Hampered Market Economy</vt:lpstr>
      <vt:lpstr>Hampered Market Economy</vt:lpstr>
      <vt:lpstr>Hampered Market Economy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Austrian Economics</dc:title>
  <dc:creator>Herbener, Jeffrey M.</dc:creator>
  <cp:lastModifiedBy>Herbener, Jeffrey M.</cp:lastModifiedBy>
  <cp:revision>1</cp:revision>
  <dcterms:created xsi:type="dcterms:W3CDTF">2012-05-28T17:32:25Z</dcterms:created>
  <dcterms:modified xsi:type="dcterms:W3CDTF">2012-05-28T17:36:08Z</dcterms:modified>
</cp:coreProperties>
</file>