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22112C-ECDA-4391-BEA5-30BEC78D6436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F2CC2-E6E1-4401-9733-6CEF161B9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69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1973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344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0857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029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4267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4118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0945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480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9557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930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B71-F80B-4E42-985E-6E8E945FE05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3885C-5C39-4D1C-8724-5DC673B56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838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B71-F80B-4E42-985E-6E8E945FE05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3885C-5C39-4D1C-8724-5DC673B56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310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B71-F80B-4E42-985E-6E8E945FE05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3885C-5C39-4D1C-8724-5DC673B56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496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B71-F80B-4E42-985E-6E8E945FE05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3885C-5C39-4D1C-8724-5DC673B56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227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B71-F80B-4E42-985E-6E8E945FE05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3885C-5C39-4D1C-8724-5DC673B56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051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B71-F80B-4E42-985E-6E8E945FE05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3885C-5C39-4D1C-8724-5DC673B56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806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B71-F80B-4E42-985E-6E8E945FE05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3885C-5C39-4D1C-8724-5DC673B56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096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B71-F80B-4E42-985E-6E8E945FE05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3885C-5C39-4D1C-8724-5DC673B56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36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B71-F80B-4E42-985E-6E8E945FE05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3885C-5C39-4D1C-8724-5DC673B56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083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B71-F80B-4E42-985E-6E8E945FE05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3885C-5C39-4D1C-8724-5DC673B56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05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B71-F80B-4E42-985E-6E8E945FE05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3885C-5C39-4D1C-8724-5DC673B56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941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68B71-F80B-4E42-985E-6E8E945FE05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3885C-5C39-4D1C-8724-5DC673B56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00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Hampered Market Economy:</a:t>
            </a:r>
          </a:p>
          <a:p>
            <a:r>
              <a:rPr lang="en-US" dirty="0" smtClean="0"/>
              <a:t>Monetary Policy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328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Topic 3: </a:t>
            </a:r>
            <a:r>
              <a:rPr lang="en-US" u="sng" dirty="0" smtClean="0"/>
              <a:t>Monetary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Federal Reserve Balance Sheet – Jan. 16, 2008</a:t>
            </a:r>
          </a:p>
          <a:p>
            <a:pPr marL="0" indent="0" algn="ctr">
              <a:buNone/>
            </a:pPr>
            <a:r>
              <a:rPr lang="en-US" dirty="0" smtClean="0"/>
              <a:t>(billions of dollars)</a:t>
            </a:r>
          </a:p>
          <a:p>
            <a:pPr marL="0" indent="0">
              <a:buNone/>
            </a:pPr>
            <a:r>
              <a:rPr lang="en-US" u="sng" dirty="0" smtClean="0"/>
              <a:t>Assets________</a:t>
            </a:r>
            <a:r>
              <a:rPr lang="en-US" dirty="0" smtClean="0"/>
              <a:t>	</a:t>
            </a:r>
            <a:r>
              <a:rPr lang="en-US" u="sng" dirty="0" smtClean="0"/>
              <a:t>Liabilities and Equity</a:t>
            </a:r>
          </a:p>
          <a:p>
            <a:pPr marL="0" indent="0">
              <a:buNone/>
            </a:pPr>
            <a:r>
              <a:rPr lang="en-US" dirty="0" smtClean="0"/>
              <a:t>US Tr. Sec.	728	FRN		</a:t>
            </a:r>
            <a:r>
              <a:rPr lang="en-US" dirty="0"/>
              <a:t> </a:t>
            </a:r>
            <a:r>
              <a:rPr lang="en-US" dirty="0" smtClean="0"/>
              <a:t>       776</a:t>
            </a:r>
          </a:p>
          <a:p>
            <a:pPr marL="0" indent="0">
              <a:buNone/>
            </a:pPr>
            <a:r>
              <a:rPr lang="en-US" dirty="0" smtClean="0"/>
              <a:t>TA Credit	  40	Deposits	          34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Repos	  39	Rev. Repos	          41</a:t>
            </a:r>
          </a:p>
          <a:p>
            <a:pPr marL="0" indent="0">
              <a:buNone/>
            </a:pPr>
            <a:r>
              <a:rPr lang="en-US" dirty="0" smtClean="0"/>
              <a:t>			Total L	        859</a:t>
            </a:r>
          </a:p>
          <a:p>
            <a:pPr marL="0" indent="0">
              <a:buNone/>
            </a:pPr>
            <a:r>
              <a:rPr lang="en-US" dirty="0" smtClean="0"/>
              <a:t>			Equity	          38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Total A	897	Total L+E	        897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124200" y="3352800"/>
            <a:ext cx="0" cy="3124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911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3: </a:t>
            </a:r>
            <a:r>
              <a:rPr lang="en-US" u="sng" dirty="0" smtClean="0"/>
              <a:t>Monetary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Federal Reserve Balance Sheet – April 4, 2012</a:t>
            </a:r>
          </a:p>
          <a:p>
            <a:pPr marL="0" indent="0" algn="ctr">
              <a:buNone/>
            </a:pPr>
            <a:r>
              <a:rPr lang="en-US" dirty="0" smtClean="0"/>
              <a:t>(billions of dollars)</a:t>
            </a:r>
          </a:p>
          <a:p>
            <a:pPr marL="0" indent="0">
              <a:buNone/>
            </a:pPr>
            <a:r>
              <a:rPr lang="en-US" u="sng" dirty="0" smtClean="0"/>
              <a:t>Assets		</a:t>
            </a:r>
            <a:r>
              <a:rPr lang="en-US" dirty="0" smtClean="0"/>
              <a:t>   </a:t>
            </a:r>
            <a:r>
              <a:rPr lang="en-US" u="sng" dirty="0" smtClean="0"/>
              <a:t>Liabilities and Equity</a:t>
            </a:r>
          </a:p>
          <a:p>
            <a:pPr marL="0" indent="0">
              <a:buNone/>
            </a:pPr>
            <a:r>
              <a:rPr lang="en-US" dirty="0" smtClean="0"/>
              <a:t>US Tr. Sec.	1,669	   FRN		</a:t>
            </a:r>
            <a:r>
              <a:rPr lang="en-US" dirty="0"/>
              <a:t> </a:t>
            </a:r>
            <a:r>
              <a:rPr lang="en-US" dirty="0" smtClean="0"/>
              <a:t>       1,060</a:t>
            </a:r>
          </a:p>
          <a:p>
            <a:pPr marL="0" indent="0">
              <a:buNone/>
            </a:pPr>
            <a:r>
              <a:rPr lang="en-US" dirty="0" smtClean="0"/>
              <a:t>FA Debt Sec.     96	   Deposits	</a:t>
            </a:r>
            <a:r>
              <a:rPr lang="en-US" dirty="0"/>
              <a:t> </a:t>
            </a:r>
            <a:r>
              <a:rPr lang="en-US" dirty="0" smtClean="0"/>
              <a:t>       1,562</a:t>
            </a:r>
          </a:p>
          <a:p>
            <a:pPr marL="0" indent="0">
              <a:buNone/>
            </a:pPr>
            <a:r>
              <a:rPr lang="en-US" dirty="0" smtClean="0"/>
              <a:t>Mort. B Sec.   837	   Rev. Repos	   83</a:t>
            </a:r>
          </a:p>
          <a:p>
            <a:pPr marL="0" indent="0">
              <a:buNone/>
            </a:pPr>
            <a:r>
              <a:rPr lang="en-US" dirty="0" smtClean="0"/>
              <a:t>CB Liq. Swaps   46		</a:t>
            </a:r>
          </a:p>
          <a:p>
            <a:pPr marL="0" indent="0">
              <a:buNone/>
            </a:pPr>
            <a:r>
              <a:rPr lang="en-US" dirty="0" smtClean="0"/>
              <a:t>Repos	        0	   Total L	</a:t>
            </a:r>
            <a:r>
              <a:rPr lang="en-US" dirty="0"/>
              <a:t> </a:t>
            </a:r>
            <a:r>
              <a:rPr lang="en-US" dirty="0" smtClean="0"/>
              <a:t>       2,813</a:t>
            </a:r>
          </a:p>
          <a:p>
            <a:pPr marL="0" indent="0">
              <a:buNone/>
            </a:pPr>
            <a:r>
              <a:rPr lang="en-US" dirty="0" smtClean="0"/>
              <a:t>			   Equity	              55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Total	A	2,868	   Total L+E	</a:t>
            </a:r>
            <a:r>
              <a:rPr lang="en-US" dirty="0"/>
              <a:t> </a:t>
            </a:r>
            <a:r>
              <a:rPr lang="en-US" dirty="0" smtClean="0"/>
              <a:t>       2,868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429000" y="3200400"/>
            <a:ext cx="0" cy="32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51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Topic 3: </a:t>
            </a:r>
            <a:r>
              <a:rPr lang="en-US" u="sng" dirty="0" smtClean="0"/>
              <a:t>Monetary Policy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Dynamic of HME Money and Banking System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Issue of fiduciary media leads to illiquidity of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banks and instability of banking system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Pooling of reserves: moral hazard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Issue of more fiduciary media leads to more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instability of banking system</a:t>
            </a:r>
          </a:p>
          <a:p>
            <a:pPr>
              <a:buNone/>
            </a:pPr>
            <a:r>
              <a:rPr lang="en-US" dirty="0" smtClean="0"/>
              <a:t>	• Creation of central bank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Bailout illiquid banks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Regulate money production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555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Topic 3: </a:t>
            </a:r>
            <a:r>
              <a:rPr lang="en-US" u="sng" dirty="0" smtClean="0"/>
              <a:t>Monetary Policy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Central Banks</a:t>
            </a:r>
          </a:p>
          <a:p>
            <a:pPr>
              <a:buNone/>
            </a:pPr>
            <a:r>
              <a:rPr lang="en-US" dirty="0" smtClean="0"/>
              <a:t>Functions of a central bank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Conduct monetary policy: produce optimal</a:t>
            </a:r>
          </a:p>
          <a:p>
            <a:pPr>
              <a:buNone/>
            </a:pPr>
            <a:r>
              <a:rPr lang="en-US" dirty="0"/>
              <a:t>	 </a:t>
            </a:r>
            <a:r>
              <a:rPr lang="en-US" dirty="0" smtClean="0"/>
              <a:t>    stock of money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Produce stable PPM – Target price index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Produce stable national income – Target GDP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Stimulate economic activity – Target </a:t>
            </a:r>
            <a:r>
              <a:rPr lang="en-US" dirty="0" err="1" smtClean="0"/>
              <a:t>i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Regulate financial institutions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311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Topic 3: </a:t>
            </a:r>
            <a:r>
              <a:rPr lang="en-US" u="sng" dirty="0" smtClean="0"/>
              <a:t>Monetary Policy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Federal Reserve System (1913)</a:t>
            </a:r>
          </a:p>
          <a:p>
            <a:pPr>
              <a:buNone/>
            </a:pPr>
            <a:r>
              <a:rPr lang="en-US" dirty="0" smtClean="0"/>
              <a:t>Internal structure of the Fed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Board of Governors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7 members – each serves one 14 year term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Ultimate decision making authority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Federal Open Market Committee (FOMC)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12 members – 7 BOG and 5 FRDB presidents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Decide on open market operations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Federal Reserve District Banks (FRDB)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Auditing and check clearing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Collect data and conduct studies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82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Topic 3: </a:t>
            </a:r>
            <a:r>
              <a:rPr lang="en-US" u="sng" dirty="0" smtClean="0"/>
              <a:t>Monetary Policy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Fed control of stock of money</a:t>
            </a:r>
          </a:p>
          <a:p>
            <a:pPr>
              <a:buNone/>
            </a:pPr>
            <a:r>
              <a:rPr lang="en-US" dirty="0" smtClean="0"/>
              <a:t>Money Stock is money plus money substitutes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Money – fiat paper or currency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Money substitutes – token coins, checkable </a:t>
            </a:r>
          </a:p>
          <a:p>
            <a:pPr>
              <a:buNone/>
            </a:pPr>
            <a:r>
              <a:rPr lang="en-US" dirty="0"/>
              <a:t>	 </a:t>
            </a:r>
            <a:r>
              <a:rPr lang="en-US" dirty="0" smtClean="0"/>
              <a:t> deposits, and other redemption claims</a:t>
            </a:r>
          </a:p>
          <a:p>
            <a:pPr>
              <a:buNone/>
            </a:pPr>
            <a:r>
              <a:rPr lang="en-US" dirty="0" smtClean="0"/>
              <a:t>	M1 </a:t>
            </a:r>
            <a:r>
              <a:rPr lang="en-US" dirty="0"/>
              <a:t>=</a:t>
            </a:r>
            <a:r>
              <a:rPr lang="en-US" dirty="0" smtClean="0"/>
              <a:t> currency + coins + checkable deposits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MZM = M1 + other redemption claims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328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Topic 3: </a:t>
            </a:r>
            <a:r>
              <a:rPr lang="en-US" u="sng" dirty="0" smtClean="0"/>
              <a:t>Monetary Policy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Fed control of checkable deposits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Reserve Requirement Ratio: RRR = Req. Res./</a:t>
            </a:r>
            <a:r>
              <a:rPr lang="en-US" dirty="0"/>
              <a:t>C</a:t>
            </a:r>
            <a:r>
              <a:rPr lang="en-US" dirty="0" smtClean="0"/>
              <a:t>h. Dep.</a:t>
            </a:r>
          </a:p>
          <a:p>
            <a:pPr algn="ctr">
              <a:buNone/>
            </a:pPr>
            <a:r>
              <a:rPr lang="en-US" dirty="0" smtClean="0"/>
              <a:t>Friday’s Bank (RRR = 0.10)</a:t>
            </a:r>
          </a:p>
          <a:p>
            <a:pPr>
              <a:buNone/>
            </a:pPr>
            <a:r>
              <a:rPr lang="en-US" u="sng" dirty="0" smtClean="0"/>
              <a:t>Assets____________</a:t>
            </a:r>
            <a:r>
              <a:rPr lang="en-US" dirty="0" smtClean="0"/>
              <a:t>	</a:t>
            </a:r>
            <a:r>
              <a:rPr lang="en-US" u="sng" dirty="0" smtClean="0"/>
              <a:t>Liabilities and Equity__</a:t>
            </a:r>
            <a:endParaRPr lang="en-US" u="sng" dirty="0"/>
          </a:p>
          <a:p>
            <a:pPr>
              <a:buNone/>
            </a:pPr>
            <a:r>
              <a:rPr lang="en-US" dirty="0" smtClean="0"/>
              <a:t>Reserves	495,000	Ch. Dep.	4,950,000</a:t>
            </a:r>
          </a:p>
          <a:p>
            <a:pPr>
              <a:buNone/>
            </a:pPr>
            <a:r>
              <a:rPr lang="en-US" dirty="0" smtClean="0"/>
              <a:t>Loans          4,445,000</a:t>
            </a:r>
          </a:p>
          <a:p>
            <a:pPr algn="ctr">
              <a:buNone/>
            </a:pPr>
            <a:r>
              <a:rPr lang="en-US" dirty="0" smtClean="0"/>
              <a:t>Friday’s Bank (RRR = 0.05)</a:t>
            </a:r>
          </a:p>
          <a:p>
            <a:pPr>
              <a:buNone/>
            </a:pPr>
            <a:r>
              <a:rPr lang="en-US" u="sng" dirty="0" smtClean="0"/>
              <a:t>Assets____________</a:t>
            </a:r>
            <a:r>
              <a:rPr lang="en-US" dirty="0" smtClean="0"/>
              <a:t>	</a:t>
            </a:r>
            <a:r>
              <a:rPr lang="en-US" u="sng" dirty="0" smtClean="0"/>
              <a:t>Liabilities and Equity__</a:t>
            </a:r>
          </a:p>
          <a:p>
            <a:pPr>
              <a:buNone/>
            </a:pPr>
            <a:r>
              <a:rPr lang="en-US" dirty="0" smtClean="0"/>
              <a:t>Reserves	495,000	Ch. Dep.	9,900,000</a:t>
            </a:r>
          </a:p>
          <a:p>
            <a:pPr>
              <a:buNone/>
            </a:pPr>
            <a:r>
              <a:rPr lang="en-US" dirty="0" smtClean="0"/>
              <a:t>Loans	        9,405,000</a:t>
            </a:r>
          </a:p>
          <a:p>
            <a:pPr>
              <a:buNone/>
            </a:pPr>
            <a:r>
              <a:rPr lang="en-US" dirty="0"/>
              <a:t>↓RRR </a:t>
            </a:r>
            <a:r>
              <a:rPr lang="en-US" dirty="0" smtClean="0"/>
              <a:t>causes ↑Checkable </a:t>
            </a:r>
            <a:r>
              <a:rPr lang="en-US" dirty="0"/>
              <a:t>D</a:t>
            </a:r>
            <a:r>
              <a:rPr lang="en-US" dirty="0" smtClean="0"/>
              <a:t>eposits</a:t>
            </a:r>
          </a:p>
        </p:txBody>
      </p:sp>
    </p:spTree>
    <p:extLst>
      <p:ext uri="{BB962C8B-B14F-4D97-AF65-F5344CB8AC3E}">
        <p14:creationId xmlns:p14="http://schemas.microsoft.com/office/powerpoint/2010/main" val="495124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</a:t>
            </a:r>
            <a:r>
              <a:rPr lang="en-US" dirty="0">
                <a:solidFill>
                  <a:srgbClr val="002060"/>
                </a:solidFill>
              </a:rPr>
              <a:t>M</a:t>
            </a:r>
            <a:r>
              <a:rPr lang="en-US" dirty="0" smtClean="0">
                <a:solidFill>
                  <a:srgbClr val="002060"/>
                </a:solidFill>
              </a:rPr>
              <a:t>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3: </a:t>
            </a:r>
            <a:r>
              <a:rPr lang="en-US" u="sng" dirty="0" smtClean="0"/>
              <a:t>Monetary Policy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Fed control of checkable deposits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/>
              <a:t>• Discount </a:t>
            </a:r>
            <a:r>
              <a:rPr lang="en-US" dirty="0" smtClean="0"/>
              <a:t>Rate: interest rate the Fed charges</a:t>
            </a:r>
          </a:p>
          <a:p>
            <a:pPr>
              <a:buNone/>
            </a:pPr>
            <a:r>
              <a:rPr lang="en-US" dirty="0" smtClean="0"/>
              <a:t>		banks that borrow </a:t>
            </a:r>
            <a:r>
              <a:rPr lang="en-US" dirty="0"/>
              <a:t>from the Fed</a:t>
            </a:r>
          </a:p>
          <a:p>
            <a:pPr algn="ctr">
              <a:buNone/>
            </a:pPr>
            <a:r>
              <a:rPr lang="en-US" dirty="0" smtClean="0"/>
              <a:t>Friday’s Bank </a:t>
            </a:r>
          </a:p>
          <a:p>
            <a:pPr algn="ctr">
              <a:buNone/>
            </a:pPr>
            <a:r>
              <a:rPr lang="en-US" dirty="0" smtClean="0"/>
              <a:t>(Discount Rate ↓ from 0.04 to 0.02)</a:t>
            </a:r>
          </a:p>
          <a:p>
            <a:pPr marL="0" indent="0">
              <a:buNone/>
            </a:pPr>
            <a:r>
              <a:rPr lang="en-US" u="sng" dirty="0" smtClean="0"/>
              <a:t>Assets	 _____</a:t>
            </a:r>
            <a:r>
              <a:rPr lang="en-US" dirty="0" smtClean="0"/>
              <a:t>	</a:t>
            </a:r>
            <a:r>
              <a:rPr lang="en-US" u="sng" dirty="0" smtClean="0"/>
              <a:t>Liabilities and Equity_____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Reserves 500,000		Disc. Borrowing    500,000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u="sng" dirty="0" smtClean="0"/>
              <a:t>Assets_________</a:t>
            </a:r>
            <a:r>
              <a:rPr lang="en-US" dirty="0" smtClean="0"/>
              <a:t>		</a:t>
            </a:r>
            <a:r>
              <a:rPr lang="en-US" u="sng" dirty="0" smtClean="0"/>
              <a:t>Liabilities and Equity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Loans  5,000,000		Ch. Dep.   5,000,000</a:t>
            </a:r>
          </a:p>
          <a:p>
            <a:pPr marL="0" indent="0">
              <a:buNone/>
            </a:pPr>
            <a:r>
              <a:rPr lang="en-US" dirty="0" smtClean="0"/>
              <a:t>↓Discount Rate causes ↑ Ch. Dep.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423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3: </a:t>
            </a:r>
            <a:r>
              <a:rPr lang="en-US" u="sng" dirty="0" smtClean="0"/>
              <a:t>Monetary Policy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Fed control of checkable deposits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/>
              <a:t>• Open Market </a:t>
            </a:r>
            <a:r>
              <a:rPr lang="en-US" dirty="0" smtClean="0"/>
              <a:t>Operations: buy and sell assets 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 Friday’s Bank</a:t>
            </a:r>
          </a:p>
          <a:p>
            <a:pPr marL="0" indent="0" algn="ctr">
              <a:buNone/>
            </a:pPr>
            <a:r>
              <a:rPr lang="en-US" dirty="0" smtClean="0"/>
              <a:t>(sell assets to the Fed)</a:t>
            </a:r>
          </a:p>
          <a:p>
            <a:pPr marL="0" indent="0">
              <a:buNone/>
            </a:pPr>
            <a:r>
              <a:rPr lang="en-US" u="sng" dirty="0" smtClean="0"/>
              <a:t>Assets		</a:t>
            </a:r>
            <a:r>
              <a:rPr lang="en-US" dirty="0" smtClean="0"/>
              <a:t>	</a:t>
            </a:r>
            <a:r>
              <a:rPr lang="en-US" u="sng" dirty="0" smtClean="0"/>
              <a:t>Liabilities and Equity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Res.	    600,000</a:t>
            </a:r>
          </a:p>
          <a:p>
            <a:pPr marL="0" indent="0">
              <a:buNone/>
            </a:pPr>
            <a:r>
              <a:rPr lang="en-US" dirty="0" smtClean="0"/>
              <a:t>Sec. 	   (600,000) </a:t>
            </a:r>
          </a:p>
          <a:p>
            <a:pPr marL="0" indent="0">
              <a:buNone/>
            </a:pPr>
            <a:r>
              <a:rPr lang="en-US" u="sng" dirty="0" smtClean="0"/>
              <a:t>Assets		</a:t>
            </a:r>
            <a:r>
              <a:rPr lang="en-US" dirty="0" smtClean="0"/>
              <a:t>	</a:t>
            </a:r>
            <a:r>
              <a:rPr lang="en-US" u="sng" dirty="0" smtClean="0"/>
              <a:t>Liabilities and Equity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Loans	   6,000,000		Ch. Dep.    6,000,000</a:t>
            </a:r>
          </a:p>
          <a:p>
            <a:pPr marL="0" indent="0">
              <a:buNone/>
            </a:pPr>
            <a:r>
              <a:rPr lang="en-US" dirty="0" smtClean="0"/>
              <a:t>Buy Assets causes ↑ Ch. Dep.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828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3: </a:t>
            </a:r>
            <a:r>
              <a:rPr lang="en-US" u="sng" dirty="0" smtClean="0"/>
              <a:t>Monetary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Federal Reserve Balance Sheet – Jan. 30, 2003</a:t>
            </a:r>
          </a:p>
          <a:p>
            <a:pPr marL="0" indent="0" algn="ctr">
              <a:buNone/>
            </a:pPr>
            <a:r>
              <a:rPr lang="en-US" dirty="0" smtClean="0"/>
              <a:t>(billions of dollars)</a:t>
            </a:r>
          </a:p>
          <a:p>
            <a:pPr marL="0" indent="0">
              <a:buNone/>
            </a:pPr>
            <a:r>
              <a:rPr lang="en-US" u="sng" dirty="0" smtClean="0"/>
              <a:t>Assets	       </a:t>
            </a:r>
            <a:r>
              <a:rPr lang="en-US" dirty="0" smtClean="0"/>
              <a:t>	</a:t>
            </a:r>
            <a:r>
              <a:rPr lang="en-US" u="sng" dirty="0" smtClean="0"/>
              <a:t>Liabilities and Equity_</a:t>
            </a:r>
          </a:p>
          <a:p>
            <a:pPr marL="0" indent="0">
              <a:buNone/>
            </a:pPr>
            <a:r>
              <a:rPr lang="en-US" dirty="0" smtClean="0"/>
              <a:t>US Tr. Sec.	630	FRN			643</a:t>
            </a:r>
          </a:p>
          <a:p>
            <a:pPr marL="0" indent="0">
              <a:buNone/>
            </a:pPr>
            <a:r>
              <a:rPr lang="en-US" dirty="0" smtClean="0"/>
              <a:t>Repos	  21	Deposits		  26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Rev. Repos		  19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		Total L		697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Equity		  17</a:t>
            </a:r>
          </a:p>
          <a:p>
            <a:pPr marL="0" indent="0">
              <a:buNone/>
            </a:pPr>
            <a:r>
              <a:rPr lang="en-US" dirty="0" smtClean="0"/>
              <a:t>Total A	714	Total L+E		714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124200" y="3276600"/>
            <a:ext cx="0" cy="3124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076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230</Words>
  <Application>Microsoft Office PowerPoint</Application>
  <PresentationFormat>On-screen Show (4:3)</PresentationFormat>
  <Paragraphs>129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Austrian Economics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2012-05-28T17:27:59Z</dcterms:created>
  <dcterms:modified xsi:type="dcterms:W3CDTF">2012-05-28T17:31:27Z</dcterms:modified>
</cp:coreProperties>
</file>