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22CDB7-C9B7-43F1-94D0-A28FFE4888D6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550F9-ECDD-4444-BD98-1B8F80573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82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1732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8167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3891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2615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3199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220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04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49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35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3952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942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622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476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2393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41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6963B-720F-45B9-AC93-AE644917D5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BDA8-141E-4274-8200-61410A726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16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6963B-720F-45B9-AC93-AE644917D5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BDA8-141E-4274-8200-61410A726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7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6963B-720F-45B9-AC93-AE644917D5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BDA8-141E-4274-8200-61410A726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346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6963B-720F-45B9-AC93-AE644917D5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BDA8-141E-4274-8200-61410A726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4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6963B-720F-45B9-AC93-AE644917D5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BDA8-141E-4274-8200-61410A726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551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6963B-720F-45B9-AC93-AE644917D5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BDA8-141E-4274-8200-61410A726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06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6963B-720F-45B9-AC93-AE644917D5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BDA8-141E-4274-8200-61410A726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112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6963B-720F-45B9-AC93-AE644917D5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BDA8-141E-4274-8200-61410A726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99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6963B-720F-45B9-AC93-AE644917D5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BDA8-141E-4274-8200-61410A726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99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6963B-720F-45B9-AC93-AE644917D5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BDA8-141E-4274-8200-61410A726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96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6963B-720F-45B9-AC93-AE644917D5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BDA8-141E-4274-8200-61410A726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2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6963B-720F-45B9-AC93-AE644917D5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FBDA8-141E-4274-8200-61410A726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07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Hampered Market Economy:</a:t>
            </a:r>
          </a:p>
          <a:p>
            <a:r>
              <a:rPr lang="en-US" dirty="0" smtClean="0"/>
              <a:t>Booms and Busts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747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JIA ch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9144000" cy="6668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140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Claims that B-B Are Inherent to the UME</a:t>
            </a:r>
          </a:p>
          <a:p>
            <a:pPr marL="0" indent="0">
              <a:buNone/>
            </a:pPr>
            <a:r>
              <a:rPr lang="en-US" dirty="0" smtClean="0"/>
              <a:t>Market Failure: sticky prices and wages</a:t>
            </a:r>
          </a:p>
          <a:p>
            <a:pPr marL="0" indent="0">
              <a:buNone/>
            </a:pPr>
            <a:r>
              <a:rPr lang="en-US" dirty="0" smtClean="0"/>
              <a:t>      • Increased spending drives up output prices</a:t>
            </a:r>
          </a:p>
          <a:p>
            <a:pPr marL="0" indent="0">
              <a:buNone/>
            </a:pPr>
            <a:r>
              <a:rPr lang="en-US" dirty="0" smtClean="0"/>
              <a:t>	but not input prices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• Decreased spending drives down output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prices but not input prices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30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Response to Claim of Sticky Prices and Wages</a:t>
            </a:r>
          </a:p>
          <a:p>
            <a:pPr marL="0" indent="0">
              <a:buNone/>
            </a:pPr>
            <a:r>
              <a:rPr lang="en-US" dirty="0" smtClean="0"/>
              <a:t>The stickiness of prices and wages is chosen by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entrepreneurs to satisfy preferences</a:t>
            </a:r>
          </a:p>
          <a:p>
            <a:pPr marL="0" indent="0">
              <a:buNone/>
            </a:pPr>
            <a:r>
              <a:rPr lang="en-US" dirty="0" smtClean="0"/>
              <a:t>Entrepreneurs anticipate M-C prices </a:t>
            </a:r>
          </a:p>
          <a:p>
            <a:pPr marL="0" indent="0">
              <a:buNone/>
            </a:pPr>
            <a:r>
              <a:rPr lang="en-US" dirty="0" smtClean="0"/>
              <a:t>If some producer goods’ prices are sticky then</a:t>
            </a:r>
          </a:p>
          <a:p>
            <a:pPr marL="0" indent="0">
              <a:buNone/>
            </a:pPr>
            <a:r>
              <a:rPr lang="en-US" dirty="0" smtClean="0"/>
              <a:t>   capital value of specific assets will adjust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455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Claims that B-B Are Inherent to the UME</a:t>
            </a:r>
          </a:p>
          <a:p>
            <a:pPr marL="0" indent="0">
              <a:buNone/>
            </a:pPr>
            <a:r>
              <a:rPr lang="en-US" dirty="0" smtClean="0"/>
              <a:t>Market Failure: inadequate spending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Productive capacity and employment built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up in a pattern sustained by total spending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Decline in total spending leaves excess</a:t>
            </a:r>
          </a:p>
          <a:p>
            <a:pPr marL="0" indent="0">
              <a:buNone/>
            </a:pPr>
            <a:r>
              <a:rPr lang="en-US" dirty="0" smtClean="0"/>
              <a:t>	capacity and unemployment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079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Response to Claim of Inadequate Spending</a:t>
            </a:r>
          </a:p>
          <a:p>
            <a:pPr marL="0" indent="0">
              <a:buNone/>
            </a:pPr>
            <a:r>
              <a:rPr lang="en-US" dirty="0" smtClean="0"/>
              <a:t>Treats the economy as a single enterprise</a:t>
            </a:r>
          </a:p>
          <a:p>
            <a:pPr marL="0" indent="0">
              <a:buNone/>
            </a:pPr>
            <a:r>
              <a:rPr lang="en-US" dirty="0" smtClean="0"/>
              <a:t>Entrepreneurial foresight anticipates any shifts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preferences</a:t>
            </a:r>
          </a:p>
          <a:p>
            <a:pPr marL="0" indent="0">
              <a:buNone/>
            </a:pPr>
            <a:r>
              <a:rPr lang="en-US" dirty="0" smtClean="0"/>
              <a:t>The viability of production processes depends</a:t>
            </a:r>
          </a:p>
          <a:p>
            <a:pPr marL="0" indent="0">
              <a:buNone/>
            </a:pPr>
            <a:r>
              <a:rPr lang="en-US" dirty="0" smtClean="0"/>
              <a:t>   on price spreads not total spending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6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Claims that B-B Are Inherent to the UME</a:t>
            </a:r>
          </a:p>
          <a:p>
            <a:pPr marL="0" indent="0">
              <a:buNone/>
            </a:pPr>
            <a:r>
              <a:rPr lang="en-US" dirty="0" smtClean="0"/>
              <a:t>Market Failure: price deflation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Falling prices increase expectations of falling</a:t>
            </a:r>
          </a:p>
          <a:p>
            <a:pPr marL="0" indent="0">
              <a:buNone/>
            </a:pPr>
            <a:r>
              <a:rPr lang="en-US" dirty="0" smtClean="0"/>
              <a:t>	prices which reduce demands and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decrease prices further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421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Response to Claim of Price Deflation</a:t>
            </a:r>
          </a:p>
          <a:p>
            <a:pPr marL="0" indent="0">
              <a:buNone/>
            </a:pPr>
            <a:r>
              <a:rPr lang="en-US" dirty="0" smtClean="0"/>
              <a:t>Goods still have usefulness, so demand is not</a:t>
            </a:r>
          </a:p>
          <a:p>
            <a:pPr marL="0" indent="0">
              <a:buNone/>
            </a:pPr>
            <a:r>
              <a:rPr lang="en-US" dirty="0" smtClean="0"/>
              <a:t>   delayed indefinitely: prices have M-C levels</a:t>
            </a:r>
          </a:p>
          <a:p>
            <a:pPr marL="0" indent="0">
              <a:buNone/>
            </a:pPr>
            <a:r>
              <a:rPr lang="en-US" dirty="0" smtClean="0"/>
              <a:t>Speculation is rewarded for being accurate: not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self-reinforcing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997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Claims that B-B Are Inherent to the UME</a:t>
            </a:r>
          </a:p>
          <a:p>
            <a:pPr marL="0" indent="0">
              <a:buNone/>
            </a:pPr>
            <a:r>
              <a:rPr lang="en-US" dirty="0" smtClean="0"/>
              <a:t>Psychological</a:t>
            </a:r>
          </a:p>
          <a:p>
            <a:pPr marL="0" indent="0">
              <a:buNone/>
            </a:pPr>
            <a:r>
              <a:rPr lang="en-US" dirty="0" smtClean="0"/>
              <a:t>   Optimism leads to more spending which</a:t>
            </a:r>
          </a:p>
          <a:p>
            <a:pPr marL="0" indent="0">
              <a:buNone/>
            </a:pPr>
            <a:r>
              <a:rPr lang="en-US" dirty="0" smtClean="0"/>
              <a:t>      generates a boom</a:t>
            </a:r>
          </a:p>
          <a:p>
            <a:pPr marL="0" indent="0">
              <a:buNone/>
            </a:pPr>
            <a:r>
              <a:rPr lang="en-US" dirty="0" smtClean="0"/>
              <a:t>      • No additional money stock to bid prices up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• Decline in money demand will lead to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higher prices, but no overall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stimulus to production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76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54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Claims that B-B Are Inherent to UME</a:t>
            </a:r>
          </a:p>
          <a:p>
            <a:pPr marL="0" indent="0">
              <a:buNone/>
            </a:pPr>
            <a:r>
              <a:rPr lang="en-US" dirty="0" smtClean="0"/>
              <a:t>Psychological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Pessimism leads to less spending which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generates a bust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• No reduction in money stock to bid prices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down overall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• Rise in money demand will lead to lower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prices, but no overall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discouragement to production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647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Psych. Explanation of the Great Depression</a:t>
            </a:r>
          </a:p>
          <a:p>
            <a:pPr marL="0" indent="0">
              <a:buNone/>
            </a:pPr>
            <a:r>
              <a:rPr lang="en-US" dirty="0" smtClean="0"/>
              <a:t>1920s was sustainable economic progress</a:t>
            </a:r>
          </a:p>
          <a:p>
            <a:pPr marL="0" indent="0">
              <a:buNone/>
            </a:pPr>
            <a:r>
              <a:rPr lang="en-US" dirty="0" smtClean="0"/>
              <a:t>Investors became pessimistic: stock crash</a:t>
            </a:r>
          </a:p>
          <a:p>
            <a:pPr marL="0" indent="0">
              <a:buNone/>
            </a:pPr>
            <a:r>
              <a:rPr lang="en-US" dirty="0" smtClean="0"/>
              <a:t>Stock crash reduced wealth and thus spending</a:t>
            </a:r>
          </a:p>
          <a:p>
            <a:pPr marL="0" indent="0">
              <a:buNone/>
            </a:pPr>
            <a:r>
              <a:rPr lang="en-US" dirty="0" smtClean="0"/>
              <a:t>Reduced spending caused unemployment</a:t>
            </a:r>
          </a:p>
          <a:p>
            <a:pPr marL="0" indent="0">
              <a:buNone/>
            </a:pPr>
            <a:r>
              <a:rPr lang="en-US" dirty="0" smtClean="0"/>
              <a:t>Unemployment caused further cuts in spending</a:t>
            </a:r>
          </a:p>
          <a:p>
            <a:pPr marL="0" indent="0">
              <a:buNone/>
            </a:pPr>
            <a:r>
              <a:rPr lang="en-US" dirty="0" smtClean="0"/>
              <a:t>Downward spiral</a:t>
            </a:r>
          </a:p>
          <a:p>
            <a:pPr marL="0" indent="0">
              <a:buNone/>
            </a:pPr>
            <a:r>
              <a:rPr lang="en-US" dirty="0" smtClean="0"/>
              <a:t>War spending ended G.D.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003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Response to Psych. Exp. of the Great Depression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Markets balance pessimism and optimism </a:t>
            </a:r>
          </a:p>
          <a:p>
            <a:pPr marL="0" indent="0">
              <a:buNone/>
            </a:pPr>
            <a:r>
              <a:rPr lang="en-US" dirty="0" smtClean="0"/>
              <a:t>Were the 1920s sustainable?</a:t>
            </a:r>
          </a:p>
          <a:p>
            <a:pPr marL="0" indent="0">
              <a:buNone/>
            </a:pPr>
            <a:r>
              <a:rPr lang="en-US" dirty="0" smtClean="0"/>
              <a:t>   Annualized return in DJIA</a:t>
            </a:r>
          </a:p>
          <a:p>
            <a:pPr marL="0" indent="0">
              <a:buNone/>
            </a:pPr>
            <a:r>
              <a:rPr lang="en-US" dirty="0" smtClean="0"/>
              <a:t>   • 30%: 4/1924 – 10/1929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5%: 1/1900 – 1/2012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12%: 1/1950 – 1/1966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14%: 1/1981 – 1/2000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25%: 1/1995 – 1/2000</a:t>
            </a:r>
          </a:p>
        </p:txBody>
      </p:sp>
    </p:spTree>
    <p:extLst>
      <p:ext uri="{BB962C8B-B14F-4D97-AF65-F5344CB8AC3E}">
        <p14:creationId xmlns:p14="http://schemas.microsoft.com/office/powerpoint/2010/main" val="2814796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Response to Psych. Ex. of the Great Depression</a:t>
            </a:r>
          </a:p>
          <a:p>
            <a:pPr marL="0" indent="0">
              <a:buNone/>
            </a:pPr>
            <a:r>
              <a:rPr lang="en-US" dirty="0"/>
              <a:t>Stock market declines of 50</a:t>
            </a:r>
            <a:r>
              <a:rPr lang="en-US" dirty="0" smtClean="0"/>
              <a:t>%, </a:t>
            </a:r>
            <a:r>
              <a:rPr lang="en-US" dirty="0"/>
              <a:t>not </a:t>
            </a:r>
            <a:r>
              <a:rPr lang="en-US" dirty="0" smtClean="0"/>
              <a:t>uncommon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DJIA fell from 103 (1/1906) to 53 (12/1908)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• DJIA fell from 120 (12/1919) to 64 (6/1921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One day declines in DJIA have been bigger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13% fall (10/28/29); 12% fall (10/29/29)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10% fall (10/14/87-10/16/87)</a:t>
            </a:r>
          </a:p>
          <a:p>
            <a:pPr marL="0" indent="0">
              <a:buNone/>
            </a:pPr>
            <a:r>
              <a:rPr lang="en-US" dirty="0" smtClean="0"/>
              <a:t>      23% fall (10/19/87)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693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Response to Psych. Ex. of the Great Depression</a:t>
            </a:r>
          </a:p>
          <a:p>
            <a:pPr marL="0" indent="0">
              <a:buNone/>
            </a:pPr>
            <a:r>
              <a:rPr lang="en-US" dirty="0" smtClean="0"/>
              <a:t>Overall decline of DJIA is not unprecedented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</a:t>
            </a:r>
            <a:r>
              <a:rPr lang="en-US" dirty="0"/>
              <a:t>89% fall in DJIA (10/1929 to 6/1932)</a:t>
            </a:r>
          </a:p>
          <a:p>
            <a:pPr marL="0" indent="0">
              <a:buNone/>
            </a:pPr>
            <a:r>
              <a:rPr lang="en-US" dirty="0"/>
              <a:t>   • 78% fall in NASDAQ (3/2000 to 10/2002)</a:t>
            </a:r>
          </a:p>
          <a:p>
            <a:pPr marL="0" indent="0">
              <a:buNone/>
            </a:pPr>
            <a:r>
              <a:rPr lang="en-US" dirty="0"/>
              <a:t>   • 82% fall in Nikkei (12/1989 to 3/2009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4004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Response to Psych. Ex. of the Great Depression</a:t>
            </a:r>
          </a:p>
          <a:p>
            <a:pPr marL="0" indent="0">
              <a:buNone/>
            </a:pPr>
            <a:r>
              <a:rPr lang="en-US" dirty="0"/>
              <a:t>Pessimism reversed early in 1930</a:t>
            </a:r>
          </a:p>
          <a:p>
            <a:pPr marL="0" indent="0">
              <a:buNone/>
            </a:pPr>
            <a:r>
              <a:rPr lang="en-US" dirty="0"/>
              <a:t>   • </a:t>
            </a:r>
            <a:r>
              <a:rPr lang="en-US" dirty="0" smtClean="0"/>
              <a:t>48% fall in DJIA from 10/1929 to 11/1929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• </a:t>
            </a:r>
            <a:r>
              <a:rPr lang="en-US" dirty="0" smtClean="0"/>
              <a:t>43% rise in DJIA from 11/1929 to 4/1930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552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JIA ch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753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076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659</Words>
  <Application>Microsoft Office PowerPoint</Application>
  <PresentationFormat>On-screen Show (4:3)</PresentationFormat>
  <Paragraphs>130</Paragraphs>
  <Slides>16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Austrian Economics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PowerPoint Presentation</vt:lpstr>
      <vt:lpstr>PowerPoint Presentation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2012-05-28T17:17:33Z</dcterms:created>
  <dcterms:modified xsi:type="dcterms:W3CDTF">2012-05-28T17:22:20Z</dcterms:modified>
</cp:coreProperties>
</file>