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178BE-EC9B-47E9-AB48-7995A5D9F833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66A03E-E226-4068-811E-4D9E8FD04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85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2758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3608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505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3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5007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220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1876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954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635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30811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6592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142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012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67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548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502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7083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202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103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1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44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0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5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385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582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62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42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7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99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979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4F1EE4-E967-415F-8CD6-ECF8E5AEEBE2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339-946A-4DBB-BC90-493930C9A0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24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</a:t>
            </a:r>
          </a:p>
          <a:p>
            <a:r>
              <a:rPr lang="en-US" dirty="0" smtClean="0"/>
              <a:t>Economic Progress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146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Capital Formation</a:t>
            </a:r>
          </a:p>
          <a:p>
            <a:pPr>
              <a:buNone/>
            </a:pPr>
            <a:r>
              <a:rPr lang="en-US" dirty="0" smtClean="0"/>
              <a:t>Capital formation: building up the capital stock</a:t>
            </a:r>
            <a:endParaRPr lang="en-US" dirty="0"/>
          </a:p>
          <a:p>
            <a:pPr>
              <a:buNone/>
            </a:pPr>
            <a:r>
              <a:rPr lang="en-US" dirty="0"/>
              <a:t>	• Capital accumulation: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capital </a:t>
            </a:r>
            <a:r>
              <a:rPr lang="en-US" dirty="0"/>
              <a:t>stock </a:t>
            </a:r>
            <a:r>
              <a:rPr lang="en-US" dirty="0" smtClean="0"/>
              <a:t>increases</a:t>
            </a:r>
            <a:endParaRPr lang="en-US" dirty="0"/>
          </a:p>
          <a:p>
            <a:pPr>
              <a:buNone/>
            </a:pPr>
            <a:r>
              <a:rPr lang="en-US" dirty="0"/>
              <a:t>	• Capital maintenance: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capital </a:t>
            </a:r>
            <a:r>
              <a:rPr lang="en-US" dirty="0"/>
              <a:t>stock </a:t>
            </a:r>
            <a:r>
              <a:rPr lang="en-US" dirty="0" smtClean="0"/>
              <a:t>stays the same </a:t>
            </a:r>
            <a:endParaRPr lang="en-US" dirty="0"/>
          </a:p>
          <a:p>
            <a:pPr>
              <a:buNone/>
            </a:pPr>
            <a:r>
              <a:rPr lang="en-US" dirty="0"/>
              <a:t>	• Capital consumption: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capital </a:t>
            </a:r>
            <a:r>
              <a:rPr lang="en-US" dirty="0"/>
              <a:t>stock </a:t>
            </a:r>
            <a:r>
              <a:rPr lang="en-US" dirty="0" smtClean="0"/>
              <a:t>decreases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62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Capital Formation</a:t>
            </a:r>
          </a:p>
          <a:p>
            <a:pPr>
              <a:buNone/>
            </a:pPr>
            <a:r>
              <a:rPr lang="en-US" dirty="0" smtClean="0"/>
              <a:t>Capital formation by saving and investing</a:t>
            </a:r>
          </a:p>
          <a:p>
            <a:pPr>
              <a:buNone/>
            </a:pPr>
            <a:r>
              <a:rPr lang="en-US" dirty="0" smtClean="0"/>
              <a:t>Saving is postponing present consumption</a:t>
            </a:r>
          </a:p>
          <a:p>
            <a:pPr>
              <a:buNone/>
            </a:pPr>
            <a:r>
              <a:rPr lang="en-US" dirty="0" smtClean="0"/>
              <a:t>Investing is making capital goods</a:t>
            </a:r>
          </a:p>
          <a:p>
            <a:pPr>
              <a:buNone/>
            </a:pPr>
            <a:r>
              <a:rPr lang="en-US" dirty="0" smtClean="0"/>
              <a:t>	• Plain saving-investing </a:t>
            </a:r>
          </a:p>
          <a:p>
            <a:pPr>
              <a:buNone/>
            </a:pPr>
            <a:r>
              <a:rPr lang="en-US" dirty="0" smtClean="0"/>
              <a:t>	• Capitalist saving-investing</a:t>
            </a:r>
          </a:p>
          <a:p>
            <a:pPr>
              <a:buNone/>
            </a:pPr>
            <a:r>
              <a:rPr lang="en-US" dirty="0" smtClean="0"/>
              <a:t>Save and invest only if value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of future goods gained &gt; value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of present goods given up </a:t>
            </a:r>
          </a:p>
        </p:txBody>
      </p:sp>
    </p:spTree>
    <p:extLst>
      <p:ext uri="{BB962C8B-B14F-4D97-AF65-F5344CB8AC3E}">
        <p14:creationId xmlns:p14="http://schemas.microsoft.com/office/powerpoint/2010/main" val="2103796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029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Characteristic 16: </a:t>
            </a:r>
            <a:r>
              <a:rPr lang="en-US" sz="2800" u="sng" dirty="0" smtClean="0"/>
              <a:t>Economic Progress</a:t>
            </a:r>
          </a:p>
          <a:p>
            <a:pPr algn="ctr">
              <a:buNone/>
            </a:pPr>
            <a:r>
              <a:rPr lang="en-US" sz="2800" dirty="0" smtClean="0"/>
              <a:t>Capital Formation</a:t>
            </a:r>
          </a:p>
          <a:p>
            <a:pPr>
              <a:buNone/>
            </a:pPr>
            <a:r>
              <a:rPr lang="en-US" sz="2800" dirty="0" smtClean="0"/>
              <a:t>	Lower </a:t>
            </a:r>
            <a:r>
              <a:rPr lang="en-US" sz="2800" dirty="0" err="1" smtClean="0"/>
              <a:t>TP→Larger</a:t>
            </a:r>
            <a:r>
              <a:rPr lang="en-US" sz="2800" dirty="0" smtClean="0"/>
              <a:t> </a:t>
            </a:r>
            <a:r>
              <a:rPr lang="en-US" sz="2800" dirty="0" err="1" smtClean="0"/>
              <a:t>S-I→Larger</a:t>
            </a:r>
            <a:r>
              <a:rPr lang="en-US" sz="2800" dirty="0" smtClean="0"/>
              <a:t> capital formation→</a:t>
            </a:r>
          </a:p>
          <a:p>
            <a:pPr>
              <a:buNone/>
            </a:pPr>
            <a:r>
              <a:rPr lang="en-US" sz="2800" dirty="0" smtClean="0"/>
              <a:t>    Capital structure built up and lengthened out→</a:t>
            </a:r>
          </a:p>
          <a:p>
            <a:pPr>
              <a:buNone/>
            </a:pPr>
            <a:r>
              <a:rPr lang="en-US" sz="2800" dirty="0" smtClean="0"/>
              <a:t>    Production of consumer goods increases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888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	        101</a:t>
            </a:r>
          </a:p>
          <a:p>
            <a:pPr marL="0" indent="0">
              <a:buNone/>
            </a:pPr>
            <a:r>
              <a:rPr lang="en-US" dirty="0" smtClean="0"/>
              <a:t>	  				      45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        168    85	   220		      420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/>
              <a:t>	</a:t>
            </a:r>
            <a:r>
              <a:rPr lang="en-US" dirty="0" smtClean="0"/>
              <a:t>315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   59		47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		40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733800" y="2438400"/>
            <a:ext cx="11430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Firm X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086600" y="3352800"/>
            <a:ext cx="19050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Consumers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4267200"/>
            <a:ext cx="1219199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Firm A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3509" y="3352800"/>
            <a:ext cx="12192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Firm C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09800" y="4267200"/>
            <a:ext cx="12192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2060"/>
                </a:solidFill>
              </a:rPr>
              <a:t>Firm B</a:t>
            </a:r>
            <a:endParaRPr lang="en-US" sz="2800" dirty="0">
              <a:solidFill>
                <a:srgbClr val="00206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581400" y="5486400"/>
            <a:ext cx="1371600" cy="1143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Original Factors</a:t>
            </a:r>
            <a:endParaRPr lang="en-US" sz="2800" dirty="0">
              <a:solidFill>
                <a:schemeClr val="tx1"/>
              </a:solidFill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172200" y="3657600"/>
            <a:ext cx="838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358341" y="4076700"/>
            <a:ext cx="685801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543300" y="4457700"/>
            <a:ext cx="14859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543300" y="4724400"/>
            <a:ext cx="1524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4724400" y="3543300"/>
            <a:ext cx="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876800" y="3543300"/>
            <a:ext cx="0" cy="1828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2661013" y="3329940"/>
            <a:ext cx="990600" cy="876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>
            <a:off x="3086100" y="3543300"/>
            <a:ext cx="647700" cy="571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9600" y="4457700"/>
            <a:ext cx="2800350" cy="2019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923109" y="4457700"/>
            <a:ext cx="2505891" cy="1714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3257550" y="5257800"/>
            <a:ext cx="28575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 flipV="1">
            <a:off x="3486150" y="5076825"/>
            <a:ext cx="190500" cy="3619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 flipV="1">
            <a:off x="1552847" y="3618956"/>
            <a:ext cx="575854" cy="6286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067300" y="5372100"/>
            <a:ext cx="1104900" cy="800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flipV="1">
            <a:off x="5073831" y="5314950"/>
            <a:ext cx="793569" cy="51435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 flipV="1">
            <a:off x="4953000" y="2895600"/>
            <a:ext cx="761999" cy="1219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4953000" y="3200400"/>
            <a:ext cx="517615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1552847" y="3933281"/>
            <a:ext cx="575854" cy="638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V="1">
            <a:off x="1143000" y="2590800"/>
            <a:ext cx="24384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flipH="1">
            <a:off x="1552847" y="2756263"/>
            <a:ext cx="1990453" cy="5965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376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smtClean="0"/>
              <a:t>Characteristic 16: </a:t>
            </a:r>
            <a:r>
              <a:rPr lang="en-US" sz="3000" u="sng" dirty="0" smtClean="0"/>
              <a:t>Economic Progress</a:t>
            </a:r>
            <a:endParaRPr lang="en-US" sz="3000" dirty="0" smtClean="0"/>
          </a:p>
          <a:p>
            <a:pPr marL="0" indent="0">
              <a:buNone/>
            </a:pPr>
            <a:r>
              <a:rPr lang="en-US" sz="3000" dirty="0" smtClean="0"/>
              <a:t>			      A	     B	    C	  X	  Σ       O.F.   Total </a:t>
            </a: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Gross Income	   420</a:t>
            </a:r>
            <a:r>
              <a:rPr lang="en-US" sz="3000" dirty="0"/>
              <a:t> </a:t>
            </a:r>
            <a:r>
              <a:rPr lang="en-US" sz="3000" dirty="0" smtClean="0"/>
              <a:t>  315   168</a:t>
            </a:r>
            <a:r>
              <a:rPr lang="en-US" sz="3000" dirty="0"/>
              <a:t> </a:t>
            </a:r>
            <a:r>
              <a:rPr lang="en-US" sz="3000" dirty="0" smtClean="0"/>
              <a:t> 231  1,134   366  1,500</a:t>
            </a:r>
          </a:p>
          <a:p>
            <a:pPr marL="0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Original Factors	     40	    47	   59   220     366	     0     366</a:t>
            </a:r>
          </a:p>
          <a:p>
            <a:pPr marL="0" indent="0">
              <a:buNone/>
            </a:pPr>
            <a:r>
              <a:rPr lang="en-US" sz="3000" dirty="0"/>
              <a:t> </a:t>
            </a:r>
            <a:r>
              <a:rPr lang="en-US" sz="3000" dirty="0" smtClean="0"/>
              <a:t>  </a:t>
            </a:r>
            <a:r>
              <a:rPr lang="en-US" sz="3000" dirty="0" err="1" smtClean="0"/>
              <a:t>Interm</a:t>
            </a:r>
            <a:r>
              <a:rPr lang="en-US" sz="3000" dirty="0" smtClean="0"/>
              <a:t>. Goods	   315   168       0       0      483		 483</a:t>
            </a:r>
          </a:p>
          <a:p>
            <a:pPr marL="0" indent="0">
              <a:buNone/>
            </a:pPr>
            <a:r>
              <a:rPr lang="en-US" sz="3000" dirty="0" smtClean="0"/>
              <a:t>Net Income		     65   100   109     11      285		 285</a:t>
            </a:r>
          </a:p>
          <a:p>
            <a:pPr marL="0" indent="0">
              <a:buNone/>
            </a:pPr>
            <a:r>
              <a:rPr lang="en-US" sz="3000" dirty="0" smtClean="0"/>
              <a:t>Gr. Cap. Form.	     45     85    101      0       231		 231</a:t>
            </a:r>
          </a:p>
          <a:p>
            <a:pPr marL="0" indent="0">
              <a:buNone/>
            </a:pPr>
            <a:r>
              <a:rPr lang="en-US" sz="3000" dirty="0" smtClean="0"/>
              <a:t>Net Personal Inc.	     20     15        8     11        54   366	 420</a:t>
            </a:r>
          </a:p>
          <a:p>
            <a:pPr marL="0" indent="0">
              <a:buNone/>
            </a:pPr>
            <a:r>
              <a:rPr lang="en-US" sz="3000" dirty="0" smtClean="0"/>
              <a:t>Gr. Investment 	   400   300   160   220  1,080	         1,080</a:t>
            </a:r>
          </a:p>
          <a:p>
            <a:pPr marL="0" indent="0">
              <a:buNone/>
            </a:pPr>
            <a:r>
              <a:rPr lang="en-US" sz="3000" dirty="0" smtClean="0"/>
              <a:t>Net R. of Return	  0.05  0.05  0.05  0.05    0.05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77672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Sources of Goods Produced		1,134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Domestic		1,134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Imports		        0</a:t>
            </a:r>
          </a:p>
          <a:p>
            <a:pPr marL="0" indent="0">
              <a:buNone/>
            </a:pPr>
            <a:r>
              <a:rPr lang="en-US" dirty="0" smtClean="0"/>
              <a:t>Uses of Goods Produced		1,134</a:t>
            </a:r>
          </a:p>
          <a:p>
            <a:pPr marL="0" indent="0">
              <a:buNone/>
            </a:pPr>
            <a:r>
              <a:rPr lang="en-US" dirty="0" smtClean="0"/>
              <a:t>   Intermediate	    483</a:t>
            </a:r>
          </a:p>
          <a:p>
            <a:pPr marL="0" indent="0">
              <a:buNone/>
            </a:pPr>
            <a:r>
              <a:rPr lang="en-US" dirty="0" smtClean="0"/>
              <a:t>   Consumer	    420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Gr. Cap. Form.	    231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Exports		         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536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Gross Income = G.P. + O.F. = 1,134 + 366 = 1,500</a:t>
            </a:r>
          </a:p>
          <a:p>
            <a:pPr marL="0" indent="0">
              <a:buNone/>
            </a:pPr>
            <a:r>
              <a:rPr lang="en-US" dirty="0" smtClean="0"/>
              <a:t>Gross Exp. = C. + Gr. Inv. = 420 + 1,080 = 1,500</a:t>
            </a:r>
          </a:p>
          <a:p>
            <a:pPr marL="0" indent="0">
              <a:buNone/>
            </a:pPr>
            <a:r>
              <a:rPr lang="en-US" dirty="0" smtClean="0"/>
              <a:t>Net Income = N. Per. Inc. + O.F. = 54 + 366 = 420</a:t>
            </a:r>
          </a:p>
          <a:p>
            <a:pPr marL="0" indent="0">
              <a:buNone/>
            </a:pPr>
            <a:r>
              <a:rPr lang="en-US" dirty="0" smtClean="0"/>
              <a:t>Net Exp. = C. + N. Invest. = 420 + 0 = 420</a:t>
            </a:r>
          </a:p>
          <a:p>
            <a:pPr marL="0" indent="0">
              <a:buNone/>
            </a:pPr>
            <a:r>
              <a:rPr lang="en-US" dirty="0" smtClean="0"/>
              <a:t>GDP = C. + </a:t>
            </a:r>
            <a:r>
              <a:rPr lang="en-US" dirty="0" err="1" smtClean="0"/>
              <a:t>Gr.C.F</a:t>
            </a:r>
            <a:r>
              <a:rPr lang="en-US" dirty="0" smtClean="0"/>
              <a:t>. - Imports = 420 + 231 - 0 = 651</a:t>
            </a:r>
          </a:p>
          <a:p>
            <a:pPr marL="0" indent="0">
              <a:buNone/>
            </a:pPr>
            <a:r>
              <a:rPr lang="en-US" dirty="0" smtClean="0"/>
              <a:t>GDP = Net Income + O.F. = 285 + 366 = 651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837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Higher TP	Lower TP</a:t>
            </a:r>
          </a:p>
          <a:p>
            <a:pPr marL="0" indent="0">
              <a:buNone/>
            </a:pPr>
            <a:r>
              <a:rPr lang="en-US" dirty="0" smtClean="0"/>
              <a:t>Gross Income		 1,500	 1,500</a:t>
            </a:r>
          </a:p>
          <a:p>
            <a:pPr marL="0" indent="0">
              <a:buNone/>
            </a:pPr>
            <a:r>
              <a:rPr lang="en-US" dirty="0" smtClean="0"/>
              <a:t>Gross S&amp;I		   	    950 </a:t>
            </a:r>
            <a:r>
              <a:rPr lang="en-US" dirty="0"/>
              <a:t>	</a:t>
            </a:r>
            <a:r>
              <a:rPr lang="en-US" dirty="0" smtClean="0"/>
              <a:t> 1,080 </a:t>
            </a:r>
          </a:p>
          <a:p>
            <a:pPr marL="0" indent="0">
              <a:buNone/>
            </a:pPr>
            <a:r>
              <a:rPr lang="en-US" dirty="0" smtClean="0"/>
              <a:t>Consumption	   	    550 </a:t>
            </a:r>
            <a:r>
              <a:rPr lang="en-US" dirty="0"/>
              <a:t>	</a:t>
            </a:r>
            <a:r>
              <a:rPr lang="en-US" dirty="0" smtClean="0"/>
              <a:t>    420 </a:t>
            </a:r>
          </a:p>
          <a:p>
            <a:pPr marL="0" indent="0">
              <a:buNone/>
            </a:pPr>
            <a:r>
              <a:rPr lang="en-US" dirty="0"/>
              <a:t>Original Factors		    445	</a:t>
            </a:r>
            <a:r>
              <a:rPr lang="en-US" dirty="0" smtClean="0"/>
              <a:t>    </a:t>
            </a:r>
            <a:r>
              <a:rPr lang="en-US" dirty="0"/>
              <a:t>366</a:t>
            </a:r>
          </a:p>
          <a:p>
            <a:pPr marL="0" indent="0">
              <a:buNone/>
            </a:pPr>
            <a:r>
              <a:rPr lang="en-US" dirty="0" smtClean="0"/>
              <a:t>Goods Produced		 1,045	 1,134</a:t>
            </a:r>
          </a:p>
          <a:p>
            <a:pPr marL="0" indent="0">
              <a:buNone/>
            </a:pPr>
            <a:r>
              <a:rPr lang="en-US" dirty="0" smtClean="0"/>
              <a:t>GDP			   	    715	    651</a:t>
            </a:r>
          </a:p>
          <a:p>
            <a:pPr marL="0" indent="0">
              <a:buNone/>
            </a:pPr>
            <a:r>
              <a:rPr lang="en-US" dirty="0" smtClean="0"/>
              <a:t>Intermediate Goods	    330	    483</a:t>
            </a:r>
          </a:p>
        </p:txBody>
      </p:sp>
    </p:spTree>
    <p:extLst>
      <p:ext uri="{BB962C8B-B14F-4D97-AF65-F5344CB8AC3E}">
        <p14:creationId xmlns:p14="http://schemas.microsoft.com/office/powerpoint/2010/main" val="17816202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dirty="0" smtClean="0"/>
              <a:t>Characteristic 16: </a:t>
            </a:r>
            <a:r>
              <a:rPr lang="en-US" sz="3500" u="sng" dirty="0" smtClean="0"/>
              <a:t>Economic Progress</a:t>
            </a:r>
            <a:endParaRPr lang="en-US" sz="3500" dirty="0" smtClean="0"/>
          </a:p>
          <a:p>
            <a:pPr marL="0" indent="0">
              <a:buNone/>
            </a:pPr>
            <a:r>
              <a:rPr lang="en-US" sz="3500" dirty="0" smtClean="0"/>
              <a:t>				Higher TP	Lower TP</a:t>
            </a:r>
          </a:p>
          <a:p>
            <a:pPr marL="0" indent="0">
              <a:buNone/>
            </a:pPr>
            <a:r>
              <a:rPr lang="en-US" sz="3500" dirty="0" smtClean="0"/>
              <a:t>Rate </a:t>
            </a:r>
            <a:r>
              <a:rPr lang="en-US" sz="3500" dirty="0"/>
              <a:t>of Return	  	</a:t>
            </a:r>
            <a:r>
              <a:rPr lang="en-US" sz="3500" dirty="0" smtClean="0"/>
              <a:t>   </a:t>
            </a:r>
            <a:r>
              <a:rPr lang="en-US" sz="3500" dirty="0"/>
              <a:t>0.10	</a:t>
            </a:r>
            <a:r>
              <a:rPr lang="en-US" sz="3500" dirty="0" smtClean="0"/>
              <a:t>   </a:t>
            </a:r>
            <a:r>
              <a:rPr lang="en-US" sz="3500" dirty="0"/>
              <a:t>0.05</a:t>
            </a:r>
          </a:p>
          <a:p>
            <a:pPr marL="0" indent="0">
              <a:buNone/>
            </a:pPr>
            <a:r>
              <a:rPr lang="en-US" sz="3500" dirty="0"/>
              <a:t>No. of Stages		</a:t>
            </a:r>
            <a:r>
              <a:rPr lang="en-US" sz="3500" dirty="0" smtClean="0"/>
              <a:t>         </a:t>
            </a:r>
            <a:r>
              <a:rPr lang="en-US" sz="3500" dirty="0"/>
              <a:t>2	</a:t>
            </a:r>
            <a:r>
              <a:rPr lang="en-US" sz="3500" dirty="0" smtClean="0"/>
              <a:t>         </a:t>
            </a:r>
            <a:r>
              <a:rPr lang="en-US" sz="3500" dirty="0"/>
              <a:t>3</a:t>
            </a:r>
          </a:p>
          <a:p>
            <a:pPr marL="0" indent="0">
              <a:buNone/>
            </a:pPr>
            <a:r>
              <a:rPr lang="en-US" sz="3500" dirty="0"/>
              <a:t>Index of Cons. Goods	</a:t>
            </a:r>
            <a:r>
              <a:rPr lang="en-US" sz="3500" dirty="0" smtClean="0"/>
              <a:t> </a:t>
            </a:r>
            <a:r>
              <a:rPr lang="en-US" sz="3500" dirty="0"/>
              <a:t>1,100	</a:t>
            </a:r>
            <a:r>
              <a:rPr lang="en-US" sz="3500" dirty="0" smtClean="0"/>
              <a:t> </a:t>
            </a:r>
            <a:r>
              <a:rPr lang="en-US" sz="3500" dirty="0"/>
              <a:t>1,260</a:t>
            </a:r>
          </a:p>
          <a:p>
            <a:pPr marL="0" indent="0">
              <a:buNone/>
            </a:pPr>
            <a:r>
              <a:rPr lang="en-US" sz="3500" dirty="0" smtClean="0"/>
              <a:t>CPI (C/Index)</a:t>
            </a:r>
            <a:r>
              <a:rPr lang="en-US" sz="3500" dirty="0"/>
              <a:t>		   0.50	</a:t>
            </a:r>
            <a:r>
              <a:rPr lang="en-US" sz="3500" dirty="0" smtClean="0"/>
              <a:t>   </a:t>
            </a:r>
            <a:r>
              <a:rPr lang="en-US" sz="3500" dirty="0"/>
              <a:t>0.33</a:t>
            </a:r>
          </a:p>
          <a:p>
            <a:pPr marL="0" indent="0">
              <a:buNone/>
            </a:pPr>
            <a:r>
              <a:rPr lang="en-US" sz="3500" dirty="0"/>
              <a:t>Δ</a:t>
            </a:r>
            <a:r>
              <a:rPr lang="en-US" sz="3500" dirty="0" smtClean="0"/>
              <a:t> </a:t>
            </a:r>
            <a:r>
              <a:rPr lang="en-US" sz="3500" dirty="0"/>
              <a:t>Real </a:t>
            </a:r>
            <a:r>
              <a:rPr lang="en-US" sz="3500" dirty="0" smtClean="0"/>
              <a:t>GDP (</a:t>
            </a:r>
            <a:r>
              <a:rPr lang="el-GR" sz="3500" dirty="0" smtClean="0"/>
              <a:t>Δ</a:t>
            </a:r>
            <a:r>
              <a:rPr lang="en-US" sz="3500" dirty="0" smtClean="0"/>
              <a:t> GDP – </a:t>
            </a:r>
            <a:r>
              <a:rPr lang="el-GR" sz="3500" dirty="0" smtClean="0"/>
              <a:t>Δ</a:t>
            </a:r>
            <a:r>
              <a:rPr lang="en-US" sz="3500" dirty="0" smtClean="0"/>
              <a:t> CPI)	  	   0.25</a:t>
            </a:r>
          </a:p>
          <a:p>
            <a:pPr marL="0" indent="0">
              <a:buNone/>
            </a:pPr>
            <a:r>
              <a:rPr lang="en-US" sz="3500" dirty="0" smtClean="0"/>
              <a:t>OF/GDP</a:t>
            </a:r>
            <a:r>
              <a:rPr lang="en-US" sz="3500" dirty="0"/>
              <a:t>			   0.64	</a:t>
            </a:r>
            <a:r>
              <a:rPr lang="en-US" sz="3500" dirty="0" smtClean="0"/>
              <a:t>   </a:t>
            </a:r>
            <a:r>
              <a:rPr lang="en-US" sz="3500" dirty="0"/>
              <a:t>0.56</a:t>
            </a:r>
          </a:p>
          <a:p>
            <a:pPr marL="0" indent="0">
              <a:buNone/>
            </a:pPr>
            <a:r>
              <a:rPr lang="en-US" sz="3500" dirty="0"/>
              <a:t>OF/C				   0.83	</a:t>
            </a:r>
            <a:r>
              <a:rPr lang="en-US" sz="3500" dirty="0" smtClean="0"/>
              <a:t>   </a:t>
            </a:r>
            <a:r>
              <a:rPr lang="en-US" sz="3500" dirty="0"/>
              <a:t>0.87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12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Summary</a:t>
            </a:r>
          </a:p>
          <a:p>
            <a:pPr marL="0" indent="0">
              <a:buNone/>
            </a:pPr>
            <a:r>
              <a:rPr lang="en-US" dirty="0" smtClean="0"/>
              <a:t>Lower rate of return </a:t>
            </a:r>
            <a:r>
              <a:rPr lang="en-US" smtClean="0"/>
              <a:t>or interest rate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Greater (smaller) share of income in S-I (C)</a:t>
            </a:r>
          </a:p>
          <a:p>
            <a:pPr marL="0" indent="0">
              <a:buNone/>
            </a:pPr>
            <a:r>
              <a:rPr lang="en-US" dirty="0" smtClean="0"/>
              <a:t>Lengthened capital structure</a:t>
            </a:r>
          </a:p>
          <a:p>
            <a:pPr marL="0" indent="0">
              <a:buNone/>
            </a:pPr>
            <a:r>
              <a:rPr lang="en-US" dirty="0" smtClean="0"/>
              <a:t>Extended division of labor</a:t>
            </a:r>
          </a:p>
          <a:p>
            <a:pPr marL="0" indent="0">
              <a:buNone/>
            </a:pPr>
            <a:r>
              <a:rPr lang="en-US" dirty="0" smtClean="0"/>
              <a:t>More efficient technology</a:t>
            </a:r>
          </a:p>
          <a:p>
            <a:pPr marL="0" indent="0">
              <a:buNone/>
            </a:pPr>
            <a:r>
              <a:rPr lang="en-US" dirty="0" smtClean="0"/>
              <a:t>More capital and consumer goods</a:t>
            </a:r>
          </a:p>
        </p:txBody>
      </p:sp>
    </p:spTree>
    <p:extLst>
      <p:ext uri="{BB962C8B-B14F-4D97-AF65-F5344CB8AC3E}">
        <p14:creationId xmlns:p14="http://schemas.microsoft.com/office/powerpoint/2010/main" val="265170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Standards of Living</a:t>
            </a:r>
          </a:p>
          <a:p>
            <a:pPr>
              <a:buNone/>
            </a:pPr>
            <a:r>
              <a:rPr lang="en-US" dirty="0"/>
              <a:t>S</a:t>
            </a:r>
            <a:r>
              <a:rPr lang="en-US" dirty="0" smtClean="0"/>
              <a:t>tandards of living: material well being</a:t>
            </a:r>
          </a:p>
          <a:p>
            <a:pPr>
              <a:buNone/>
            </a:pPr>
            <a:r>
              <a:rPr lang="en-US" dirty="0"/>
              <a:t>	• Progressing economy: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standards </a:t>
            </a:r>
            <a:r>
              <a:rPr lang="en-US" dirty="0"/>
              <a:t>of living </a:t>
            </a:r>
            <a:r>
              <a:rPr lang="en-US" dirty="0" smtClean="0"/>
              <a:t>rise</a:t>
            </a:r>
            <a:endParaRPr lang="en-US" dirty="0"/>
          </a:p>
          <a:p>
            <a:pPr>
              <a:buNone/>
            </a:pPr>
            <a:r>
              <a:rPr lang="en-US" dirty="0"/>
              <a:t>	• Stationary economy: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standards </a:t>
            </a:r>
            <a:r>
              <a:rPr lang="en-US" dirty="0"/>
              <a:t>of living </a:t>
            </a:r>
            <a:r>
              <a:rPr lang="en-US" dirty="0" smtClean="0"/>
              <a:t>stay the same</a:t>
            </a:r>
            <a:endParaRPr lang="en-US" dirty="0"/>
          </a:p>
          <a:p>
            <a:pPr>
              <a:buNone/>
            </a:pPr>
            <a:r>
              <a:rPr lang="en-US" dirty="0"/>
              <a:t>	• Retrogressing economy: 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standards </a:t>
            </a:r>
            <a:r>
              <a:rPr lang="en-US" dirty="0"/>
              <a:t>of living </a:t>
            </a:r>
            <a:r>
              <a:rPr lang="en-US" dirty="0" smtClean="0"/>
              <a:t>fall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13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Summary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Same Gross Income if money relation unchanged</a:t>
            </a:r>
          </a:p>
          <a:p>
            <a:pPr marL="0" indent="0">
              <a:buNone/>
            </a:pPr>
            <a:r>
              <a:rPr lang="en-US" dirty="0" smtClean="0"/>
              <a:t>Higher </a:t>
            </a:r>
            <a:r>
              <a:rPr lang="en-US" dirty="0"/>
              <a:t>PPM: lower prices</a:t>
            </a:r>
          </a:p>
          <a:p>
            <a:pPr marL="0" indent="0">
              <a:buNone/>
            </a:pPr>
            <a:r>
              <a:rPr lang="en-US" dirty="0" smtClean="0"/>
              <a:t>Fall </a:t>
            </a:r>
            <a:r>
              <a:rPr lang="en-US" dirty="0"/>
              <a:t>(rise) in GDP (</a:t>
            </a:r>
            <a:r>
              <a:rPr lang="en-US" dirty="0" smtClean="0"/>
              <a:t>Intermediate </a:t>
            </a:r>
            <a:r>
              <a:rPr lang="en-US" dirty="0"/>
              <a:t>Goods)</a:t>
            </a:r>
          </a:p>
          <a:p>
            <a:pPr marL="0" indent="0">
              <a:buNone/>
            </a:pPr>
            <a:r>
              <a:rPr lang="en-US" dirty="0"/>
              <a:t>Fall (rise) in share of GDP from O.F. (capital goods)</a:t>
            </a:r>
          </a:p>
          <a:p>
            <a:pPr marL="0" indent="0">
              <a:buNone/>
            </a:pPr>
            <a:r>
              <a:rPr lang="en-US" dirty="0"/>
              <a:t>Rise </a:t>
            </a:r>
            <a:r>
              <a:rPr lang="en-US" dirty="0" smtClean="0"/>
              <a:t>or fall </a:t>
            </a:r>
            <a:r>
              <a:rPr lang="en-US" dirty="0"/>
              <a:t>in share of consumption to O.F.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Rise in real consumption to O.F.</a:t>
            </a:r>
          </a:p>
          <a:p>
            <a:pPr marL="0" indent="0">
              <a:buNone/>
            </a:pPr>
            <a:r>
              <a:rPr lang="en-US" dirty="0" smtClean="0"/>
              <a:t>Rise or fall in real consumption to capital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43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Standards of Living</a:t>
            </a:r>
          </a:p>
          <a:p>
            <a:pPr marL="0" indent="0">
              <a:buNone/>
            </a:pPr>
            <a:r>
              <a:rPr lang="en-US" dirty="0" smtClean="0"/>
              <a:t>Stationary economy is the most prevalent</a:t>
            </a:r>
          </a:p>
          <a:p>
            <a:pPr marL="0" indent="0">
              <a:buNone/>
            </a:pPr>
            <a:r>
              <a:rPr lang="en-US" dirty="0" smtClean="0"/>
              <a:t>   situation in history</a:t>
            </a:r>
          </a:p>
          <a:p>
            <a:pPr marL="0" indent="0">
              <a:buNone/>
            </a:pPr>
            <a:r>
              <a:rPr lang="en-US" dirty="0" smtClean="0"/>
              <a:t>Retrogressing economy during famine and war</a:t>
            </a:r>
          </a:p>
          <a:p>
            <a:pPr marL="0" indent="0">
              <a:buNone/>
            </a:pPr>
            <a:r>
              <a:rPr lang="en-US" dirty="0"/>
              <a:t>Progressing economy since the high middle ages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1303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1. Standards of living depend upon the quality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and quantity of producer goods that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people possess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Labor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Land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Capital Goods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160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2. Standards of living depend upon the</a:t>
            </a:r>
          </a:p>
          <a:p>
            <a:pPr marL="0" indent="0">
              <a:buNone/>
            </a:pPr>
            <a:r>
              <a:rPr lang="en-US" dirty="0" smtClean="0"/>
              <a:t>	technology people possess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Technology is production knowledge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Technology is embodied in capital goods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355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7417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3. Standards of living depend upon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entrepreneurship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Economizing decisions allocating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producer goods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Economizing decisions allocating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     capital investments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0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4. Standards of living depend upon the market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economy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Private property and contract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Economic calculation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Monetary incentives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220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Conclusion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5. Standards of living depend upon people’s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time preferences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Lower TP imply more capital formation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• Higher TP imply less capital formation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235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Characteristic 16: </a:t>
            </a:r>
            <a:r>
              <a:rPr lang="en-US" u="sng" dirty="0" smtClean="0"/>
              <a:t>Economic Progress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6. Economic progress depends upon capital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formation</a:t>
            </a:r>
          </a:p>
          <a:p>
            <a:pPr>
              <a:buNone/>
            </a:pPr>
            <a:r>
              <a:rPr lang="en-US" dirty="0" smtClean="0"/>
              <a:t>		• Capital formation is the process of</a:t>
            </a:r>
          </a:p>
          <a:p>
            <a:pPr>
              <a:buNone/>
            </a:pPr>
            <a:r>
              <a:rPr lang="en-US" dirty="0" smtClean="0"/>
              <a:t>		       building up the capital structure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• Saving-Investing</a:t>
            </a:r>
          </a:p>
        </p:txBody>
      </p:sp>
    </p:spTree>
    <p:extLst>
      <p:ext uri="{BB962C8B-B14F-4D97-AF65-F5344CB8AC3E}">
        <p14:creationId xmlns:p14="http://schemas.microsoft.com/office/powerpoint/2010/main" val="359535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514</Words>
  <Application>Microsoft Office PowerPoint</Application>
  <PresentationFormat>On-screen Show (4:3)</PresentationFormat>
  <Paragraphs>199</Paragraphs>
  <Slides>20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2012-05-28T15:21:37Z</dcterms:created>
  <dcterms:modified xsi:type="dcterms:W3CDTF">2012-05-28T15:27:00Z</dcterms:modified>
</cp:coreProperties>
</file>