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C9D54-3E3D-42FB-B680-0FA35FDD2F96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C92D8-7093-44D3-830E-F829D2A1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35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76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342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81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66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76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47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64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56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51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07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3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6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1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3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5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8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0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42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9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6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4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1B0F9-8FD4-4C1F-A6B3-BE48CAEE854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332C2-069E-4C0D-BBF3-71767C469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0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Stock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74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</a:p>
          <a:p>
            <a:pPr algn="ctr">
              <a:buNone/>
            </a:pPr>
            <a:r>
              <a:rPr lang="en-US" dirty="0" smtClean="0"/>
              <a:t>Stock Index</a:t>
            </a:r>
          </a:p>
          <a:p>
            <a:pPr>
              <a:buNone/>
            </a:pPr>
            <a:r>
              <a:rPr lang="en-US" dirty="0" smtClean="0"/>
              <a:t>Stock index is based on an aggregation of the prices of shares of stock of various enterprises</a:t>
            </a:r>
          </a:p>
          <a:p>
            <a:pPr>
              <a:buNone/>
            </a:pPr>
            <a:r>
              <a:rPr lang="en-US" dirty="0" smtClean="0"/>
              <a:t>Dow Jones Industrial Average (DJIA)  </a:t>
            </a:r>
          </a:p>
          <a:p>
            <a:pPr>
              <a:buNone/>
            </a:pPr>
            <a:r>
              <a:rPr lang="en-US" dirty="0" smtClean="0"/>
              <a:t>   Price-weighted average: </a:t>
            </a:r>
          </a:p>
          <a:p>
            <a:pPr>
              <a:buNone/>
            </a:pPr>
            <a:r>
              <a:rPr lang="en-US" dirty="0" smtClean="0"/>
              <a:t>      Sum of stock prices divided by the number </a:t>
            </a:r>
          </a:p>
          <a:p>
            <a:pPr>
              <a:buNone/>
            </a:pPr>
            <a:r>
              <a:rPr lang="en-US" dirty="0" smtClean="0"/>
              <a:t>         of enterprises</a:t>
            </a:r>
            <a:endParaRPr lang="en-US" dirty="0"/>
          </a:p>
          <a:p>
            <a:pPr>
              <a:buNone/>
            </a:pPr>
            <a:r>
              <a:rPr lang="en-US" dirty="0" smtClean="0"/>
              <a:t>      30 leading enterprises on NYSE</a:t>
            </a:r>
          </a:p>
          <a:p>
            <a:pPr>
              <a:buNone/>
            </a:pPr>
            <a:r>
              <a:rPr lang="en-US" dirty="0" smtClean="0"/>
              <a:t>         in representative industries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Close of 41 on May 26, 1896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39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Stock Index</a:t>
            </a:r>
          </a:p>
          <a:p>
            <a:pPr>
              <a:buNone/>
            </a:pPr>
            <a:r>
              <a:rPr lang="en-US" dirty="0"/>
              <a:t>S&amp;P 500 Index and NASDAQ </a:t>
            </a:r>
            <a:r>
              <a:rPr lang="en-US" dirty="0" smtClean="0"/>
              <a:t>Composite Index</a:t>
            </a:r>
            <a:endParaRPr lang="en-US" dirty="0"/>
          </a:p>
          <a:p>
            <a:pPr>
              <a:buNone/>
            </a:pPr>
            <a:r>
              <a:rPr lang="en-US" dirty="0"/>
              <a:t>   Capitalization-weighted </a:t>
            </a:r>
            <a:r>
              <a:rPr lang="en-US" dirty="0" smtClean="0"/>
              <a:t>indexes: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Sum of market capitalization of enterprises</a:t>
            </a:r>
          </a:p>
          <a:p>
            <a:pPr>
              <a:buNone/>
            </a:pPr>
            <a:r>
              <a:rPr lang="en-US" dirty="0" smtClean="0"/>
              <a:t>      indexed to starting date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S&amp;P 500: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500 firms on NYSE &amp; NASDAQ</a:t>
            </a:r>
          </a:p>
          <a:p>
            <a:pPr marL="0" indent="0">
              <a:buNone/>
            </a:pPr>
            <a:r>
              <a:rPr lang="en-US" dirty="0" smtClean="0"/>
              <a:t>      Index of 10 in 1943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NASDAQ Composite: </a:t>
            </a:r>
          </a:p>
          <a:p>
            <a:pPr marL="0" indent="0">
              <a:buNone/>
            </a:pPr>
            <a:r>
              <a:rPr lang="en-US" dirty="0" smtClean="0"/>
              <a:t>      3,200 firms on NASDAQ</a:t>
            </a:r>
          </a:p>
          <a:p>
            <a:pPr marL="0" indent="0">
              <a:buNone/>
            </a:pPr>
            <a:r>
              <a:rPr lang="en-US" dirty="0" smtClean="0"/>
              <a:t>      Index of </a:t>
            </a:r>
            <a:r>
              <a:rPr lang="en-US" smtClean="0"/>
              <a:t>100 on </a:t>
            </a:r>
            <a:r>
              <a:rPr lang="en-US" dirty="0" smtClean="0"/>
              <a:t>Feb. 5, 1971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6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Stock Index</a:t>
            </a:r>
          </a:p>
          <a:p>
            <a:pPr>
              <a:buNone/>
            </a:pPr>
            <a:r>
              <a:rPr lang="en-US" dirty="0"/>
              <a:t>Movements in a stock index reflect changes </a:t>
            </a:r>
            <a:r>
              <a:rPr lang="en-US" dirty="0" smtClean="0"/>
              <a:t>in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expectations </a:t>
            </a:r>
            <a:r>
              <a:rPr lang="en-US" dirty="0"/>
              <a:t>financial investors </a:t>
            </a:r>
            <a:r>
              <a:rPr lang="en-US" dirty="0" smtClean="0"/>
              <a:t>have of future</a:t>
            </a:r>
            <a:endParaRPr lang="en-US" dirty="0"/>
          </a:p>
          <a:p>
            <a:pPr>
              <a:buNone/>
            </a:pPr>
            <a:r>
              <a:rPr lang="en-US" dirty="0"/>
              <a:t>   </a:t>
            </a:r>
            <a:r>
              <a:rPr lang="en-US" dirty="0" smtClean="0"/>
              <a:t>net </a:t>
            </a:r>
            <a:r>
              <a:rPr lang="en-US" dirty="0"/>
              <a:t>worth of </a:t>
            </a:r>
            <a:r>
              <a:rPr lang="en-US" dirty="0" smtClean="0"/>
              <a:t>enterprises across the economy</a:t>
            </a:r>
          </a:p>
          <a:p>
            <a:pPr>
              <a:buNone/>
            </a:pPr>
            <a:r>
              <a:rPr lang="en-US" dirty="0" smtClean="0"/>
              <a:t>Movements in a stock index reveal economic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progress and business cycles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8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116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</a:p>
          <a:p>
            <a:pPr>
              <a:buNone/>
            </a:pPr>
            <a:r>
              <a:rPr lang="en-US" dirty="0" smtClean="0"/>
              <a:t>Shares of stock are ownership claims to the net worth of an enterprise</a:t>
            </a:r>
          </a:p>
          <a:p>
            <a:pPr>
              <a:buNone/>
            </a:pPr>
            <a:r>
              <a:rPr lang="en-US" dirty="0" smtClean="0"/>
              <a:t>Factors affecting the net worth of an enterprise</a:t>
            </a:r>
          </a:p>
          <a:p>
            <a:pPr>
              <a:buNone/>
            </a:pPr>
            <a:r>
              <a:rPr lang="en-US" dirty="0" smtClean="0"/>
              <a:t>	• Earning net income</a:t>
            </a:r>
          </a:p>
          <a:p>
            <a:pPr>
              <a:buNone/>
            </a:pPr>
            <a:r>
              <a:rPr lang="en-US" dirty="0" smtClean="0"/>
              <a:t>	• Acquiring assets </a:t>
            </a:r>
          </a:p>
          <a:p>
            <a:pPr>
              <a:buNone/>
            </a:pPr>
            <a:r>
              <a:rPr lang="en-US" dirty="0" smtClean="0"/>
              <a:t>	• Speculation about future net worth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16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</a:p>
          <a:p>
            <a:pPr>
              <a:buNone/>
            </a:pPr>
            <a:r>
              <a:rPr lang="en-US" dirty="0" smtClean="0"/>
              <a:t>Primary stock market (IPO)</a:t>
            </a:r>
          </a:p>
          <a:p>
            <a:pPr>
              <a:buNone/>
            </a:pPr>
            <a:r>
              <a:rPr lang="en-US" dirty="0" smtClean="0"/>
              <a:t>	• Supply of shares by entrepreneurs who own</a:t>
            </a:r>
          </a:p>
          <a:p>
            <a:pPr>
              <a:buNone/>
            </a:pPr>
            <a:r>
              <a:rPr lang="en-US" dirty="0" smtClean="0"/>
              <a:t>	    the enterprise</a:t>
            </a:r>
          </a:p>
          <a:p>
            <a:pPr>
              <a:buNone/>
            </a:pPr>
            <a:r>
              <a:rPr lang="en-US" dirty="0" smtClean="0"/>
              <a:t>		Gain capital funding</a:t>
            </a:r>
          </a:p>
          <a:p>
            <a:pPr>
              <a:buNone/>
            </a:pPr>
            <a:r>
              <a:rPr lang="en-US" dirty="0" smtClean="0"/>
              <a:t>		Give up share of net worth: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relieved of bearing some uncertainty</a:t>
            </a:r>
          </a:p>
          <a:p>
            <a:pPr>
              <a:buNone/>
            </a:pPr>
            <a:r>
              <a:rPr lang="en-US" dirty="0" smtClean="0"/>
              <a:t>	• Demand for shares by financial investors</a:t>
            </a:r>
          </a:p>
          <a:p>
            <a:pPr>
              <a:buNone/>
            </a:pPr>
            <a:r>
              <a:rPr lang="en-US" dirty="0" smtClean="0"/>
              <a:t>		Gain a share of the enterprise’s net worth:</a:t>
            </a:r>
          </a:p>
          <a:p>
            <a:pPr>
              <a:buNone/>
            </a:pPr>
            <a:r>
              <a:rPr lang="en-US" dirty="0" smtClean="0"/>
              <a:t>		   assume bearing some uncertainty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Give up capital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</a:p>
          <a:p>
            <a:pPr>
              <a:buNone/>
            </a:pPr>
            <a:r>
              <a:rPr lang="en-US" dirty="0" smtClean="0"/>
              <a:t>Secondary stock market</a:t>
            </a:r>
          </a:p>
          <a:p>
            <a:pPr>
              <a:buNone/>
            </a:pPr>
            <a:r>
              <a:rPr lang="en-US" dirty="0" smtClean="0"/>
              <a:t>	• Supply by financial investors with lower</a:t>
            </a:r>
          </a:p>
          <a:p>
            <a:pPr>
              <a:buNone/>
            </a:pPr>
            <a:r>
              <a:rPr lang="en-US" dirty="0" smtClean="0"/>
              <a:t>	    expectations about the future net worth of </a:t>
            </a:r>
          </a:p>
          <a:p>
            <a:pPr>
              <a:buNone/>
            </a:pPr>
            <a:r>
              <a:rPr lang="en-US" dirty="0" smtClean="0"/>
              <a:t>	    the enterprise</a:t>
            </a:r>
          </a:p>
          <a:p>
            <a:pPr>
              <a:buNone/>
            </a:pPr>
            <a:r>
              <a:rPr lang="en-US" dirty="0" smtClean="0"/>
              <a:t>	• Demand by financial investors with higher</a:t>
            </a:r>
          </a:p>
          <a:p>
            <a:pPr>
              <a:buNone/>
            </a:pPr>
            <a:r>
              <a:rPr lang="en-US" dirty="0" smtClean="0"/>
              <a:t>	    expectations about the future net worth of</a:t>
            </a:r>
          </a:p>
          <a:p>
            <a:pPr>
              <a:buNone/>
            </a:pPr>
            <a:r>
              <a:rPr lang="en-US" dirty="0" smtClean="0"/>
              <a:t>	    the enterprise</a:t>
            </a:r>
          </a:p>
          <a:p>
            <a:pPr>
              <a:buNone/>
            </a:pPr>
            <a:r>
              <a:rPr lang="en-US" dirty="0" smtClean="0"/>
              <a:t>	Voluntary exchange between financial investors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9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1. Price of a share of stock clears the market</a:t>
            </a:r>
          </a:p>
          <a:p>
            <a:pPr>
              <a:buNone/>
            </a:pPr>
            <a:r>
              <a:rPr lang="en-US" dirty="0" smtClean="0"/>
              <a:t>		Balance between financial investors with	lower and those with higher expectations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0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/>
              <a:t>S</a:t>
            </a:r>
            <a:r>
              <a:rPr lang="en-US" u="sng" dirty="0" smtClean="0"/>
              <a:t>tock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Price	</a:t>
            </a:r>
          </a:p>
          <a:p>
            <a:pPr marL="0" indent="0">
              <a:buNone/>
            </a:pPr>
            <a:r>
              <a:rPr lang="en-US" dirty="0" smtClean="0"/>
              <a:t>			 S	        Market-Clearing Price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P</a:t>
            </a:r>
            <a:r>
              <a:rPr lang="en-US" baseline="-25000" dirty="0" smtClean="0"/>
              <a:t>0</a:t>
            </a:r>
            <a:r>
              <a:rPr lang="en-US" dirty="0" smtClean="0"/>
              <a:t>	  •A</a:t>
            </a:r>
          </a:p>
          <a:p>
            <a:pPr marL="0" indent="0">
              <a:buNone/>
            </a:pPr>
            <a:r>
              <a:rPr lang="en-US" dirty="0" smtClean="0"/>
              <a:t>			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Q</a:t>
            </a:r>
            <a:r>
              <a:rPr lang="en-US" baseline="-25000" dirty="0" smtClean="0"/>
              <a:t>0</a:t>
            </a:r>
            <a:r>
              <a:rPr lang="en-US" dirty="0" smtClean="0"/>
              <a:t>		Quantity</a:t>
            </a:r>
          </a:p>
          <a:p>
            <a:pPr marL="0" indent="0">
              <a:buNone/>
            </a:pPr>
            <a:r>
              <a:rPr lang="en-US" dirty="0" smtClean="0"/>
              <a:t>       Shares of Apple Inc.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2514600"/>
            <a:ext cx="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00200" y="4572000"/>
            <a:ext cx="274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92234" y="3078480"/>
            <a:ext cx="1108166" cy="1082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092234" y="3124200"/>
            <a:ext cx="1184366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11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2. Price of a share of stock reflects expectations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of </a:t>
            </a:r>
            <a:r>
              <a:rPr lang="en-US" dirty="0"/>
              <a:t>marginal financial investors</a:t>
            </a:r>
          </a:p>
          <a:p>
            <a:pPr>
              <a:buNone/>
            </a:pPr>
            <a:r>
              <a:rPr lang="en-US" dirty="0" smtClean="0"/>
              <a:t>3</a:t>
            </a:r>
            <a:r>
              <a:rPr lang="en-US" dirty="0"/>
              <a:t>. Price of a share of stock increases </a:t>
            </a:r>
            <a:r>
              <a:rPr lang="en-US" dirty="0" smtClean="0"/>
              <a:t>when</a:t>
            </a:r>
            <a:endParaRPr lang="en-US" dirty="0"/>
          </a:p>
          <a:p>
            <a:pPr>
              <a:buNone/>
            </a:pPr>
            <a:r>
              <a:rPr lang="en-US" dirty="0" smtClean="0"/>
              <a:t>       expectations </a:t>
            </a:r>
            <a:r>
              <a:rPr lang="en-US" dirty="0"/>
              <a:t>improve and decreases </a:t>
            </a:r>
          </a:p>
          <a:p>
            <a:pPr>
              <a:buNone/>
            </a:pPr>
            <a:r>
              <a:rPr lang="en-US" dirty="0" smtClean="0"/>
              <a:t>       when expectations </a:t>
            </a:r>
            <a:r>
              <a:rPr lang="en-US" dirty="0"/>
              <a:t>deteriorate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5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Price			        S</a:t>
            </a:r>
          </a:p>
          <a:p>
            <a:pPr marL="0" indent="0">
              <a:buNone/>
            </a:pPr>
            <a:r>
              <a:rPr lang="en-US" dirty="0" smtClean="0"/>
              <a:t>        P</a:t>
            </a:r>
            <a:r>
              <a:rPr lang="en-US" baseline="-25000" dirty="0" smtClean="0"/>
              <a:t>1</a:t>
            </a:r>
            <a:r>
              <a:rPr lang="en-US" dirty="0" smtClean="0"/>
              <a:t>		•B	         Changes in M-C Price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P</a:t>
            </a:r>
            <a:r>
              <a:rPr lang="en-US" baseline="-25000" dirty="0" smtClean="0"/>
              <a:t>0</a:t>
            </a:r>
            <a:r>
              <a:rPr lang="en-US" dirty="0" smtClean="0"/>
              <a:t>	•A	        D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       D</a:t>
            </a:r>
            <a:r>
              <a:rPr lang="en-US" baseline="-25000" dirty="0" smtClean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Q</a:t>
            </a:r>
            <a:r>
              <a:rPr lang="en-US" baseline="-25000" dirty="0" smtClean="0"/>
              <a:t>0</a:t>
            </a:r>
            <a:r>
              <a:rPr lang="en-US" dirty="0" smtClean="0"/>
              <a:t>	Q</a:t>
            </a:r>
            <a:r>
              <a:rPr lang="en-US" baseline="-25000" dirty="0" smtClean="0"/>
              <a:t>1</a:t>
            </a:r>
            <a:r>
              <a:rPr lang="en-US" dirty="0" smtClean="0"/>
              <a:t>	Quantity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Shares of Apple Inc.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2514600"/>
            <a:ext cx="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76400" y="45720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81200" y="3124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71800" y="26670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068286" y="2667000"/>
            <a:ext cx="1894114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62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15: </a:t>
            </a:r>
            <a:r>
              <a:rPr lang="en-US" u="sng" dirty="0" smtClean="0"/>
              <a:t>Stock Markets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/>
              <a:t>Capital funding is allocated by stock market</a:t>
            </a:r>
          </a:p>
          <a:p>
            <a:pPr marL="0" indent="0">
              <a:buNone/>
            </a:pPr>
            <a:r>
              <a:rPr lang="en-US" dirty="0" smtClean="0"/>
              <a:t>	When investors expect greater net worth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they bid up the price of stock which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capitalizes the enterprise 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3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345</Words>
  <Application>Microsoft Office PowerPoint</Application>
  <PresentationFormat>On-screen Show (4:3)</PresentationFormat>
  <Paragraphs>113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2012-05-28T15:18:00Z</dcterms:created>
  <dcterms:modified xsi:type="dcterms:W3CDTF">2012-05-28T15:21:28Z</dcterms:modified>
</cp:coreProperties>
</file>