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47D4A-0003-4ACB-9A2B-4D6770C7587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850B6-7D86-48C3-A8FA-26AE145C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3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27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28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94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0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77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69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02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17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35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93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71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58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5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0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0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6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8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5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6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03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5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9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31832-142C-452D-8FC3-6AF94531AB5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BA49D-95A7-4156-A44E-16FF15500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1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Bond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15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Financial Intermediation</a:t>
            </a:r>
          </a:p>
          <a:p>
            <a:pPr marL="0" indent="0">
              <a:buNone/>
            </a:pPr>
            <a:r>
              <a:rPr lang="en-US" dirty="0" smtClean="0"/>
              <a:t>Financial Intermediaries: brokers and banks</a:t>
            </a:r>
          </a:p>
          <a:p>
            <a:pPr marL="0" indent="0">
              <a:buNone/>
            </a:pPr>
            <a:r>
              <a:rPr lang="en-US" dirty="0" smtClean="0"/>
              <a:t>   Extend division of labor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Economize decisions</a:t>
            </a:r>
          </a:p>
          <a:p>
            <a:pPr marL="0" indent="0">
              <a:buNone/>
            </a:pPr>
            <a:r>
              <a:rPr lang="en-US" dirty="0" smtClean="0"/>
              <a:t>   Bear uncertainty</a:t>
            </a:r>
          </a:p>
          <a:p>
            <a:pPr marL="0" indent="0">
              <a:buNone/>
            </a:pPr>
            <a:r>
              <a:rPr lang="en-US" dirty="0" smtClean="0"/>
              <a:t>   Standardize products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Earn middleman fee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3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496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Banks</a:t>
            </a:r>
          </a:p>
          <a:p>
            <a:pPr marL="0" indent="0">
              <a:buNone/>
            </a:pPr>
            <a:r>
              <a:rPr lang="en-US" dirty="0"/>
              <a:t>Banks have two main </a:t>
            </a:r>
            <a:r>
              <a:rPr lang="en-US" dirty="0" smtClean="0"/>
              <a:t>functions in UME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Produce money </a:t>
            </a:r>
            <a:r>
              <a:rPr lang="en-US" dirty="0" smtClean="0"/>
              <a:t>certificates</a:t>
            </a:r>
          </a:p>
          <a:p>
            <a:pPr marL="0" indent="0">
              <a:buNone/>
            </a:pPr>
            <a:r>
              <a:rPr lang="en-US" dirty="0" smtClean="0"/>
              <a:t>      • Satisfy preferences for medium of exch.</a:t>
            </a:r>
          </a:p>
          <a:p>
            <a:pPr marL="0" indent="0">
              <a:buNone/>
            </a:pPr>
            <a:r>
              <a:rPr lang="en-US" dirty="0" smtClean="0"/>
              <a:t>      • Earn fees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Intermediate credit</a:t>
            </a:r>
          </a:p>
          <a:p>
            <a:pPr marL="0" indent="0">
              <a:buNone/>
            </a:pPr>
            <a:r>
              <a:rPr lang="en-US" dirty="0" smtClean="0"/>
              <a:t>      • Economize S-I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Earn interest rate differential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59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Friday’s Bank: Net Income Statement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Debit		Credit</a:t>
            </a:r>
          </a:p>
          <a:p>
            <a:pPr marL="0" indent="0">
              <a:buNone/>
            </a:pPr>
            <a:r>
              <a:rPr lang="en-US" dirty="0" smtClean="0"/>
              <a:t>Revenues				410,000</a:t>
            </a:r>
          </a:p>
          <a:p>
            <a:pPr marL="0" indent="0">
              <a:buNone/>
            </a:pPr>
            <a:r>
              <a:rPr lang="en-US" dirty="0" smtClean="0"/>
              <a:t>Expenses			         (315,000)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Advertising	15,200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Bookkeeping	22,500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Depreciation	26,500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Interest	           75,500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Labor	         175,300</a:t>
            </a:r>
          </a:p>
          <a:p>
            <a:pPr marL="0" indent="0">
              <a:buNone/>
            </a:pPr>
            <a:r>
              <a:rPr lang="en-US" i="1" dirty="0" smtClean="0"/>
              <a:t>Net Income</a:t>
            </a:r>
            <a:r>
              <a:rPr lang="en-US" dirty="0" smtClean="0"/>
              <a:t>				95,000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Friday’s Bank: Net Worth Statement</a:t>
            </a:r>
          </a:p>
          <a:p>
            <a:pPr marL="0" indent="0">
              <a:buNone/>
            </a:pPr>
            <a:r>
              <a:rPr lang="en-US" u="sng" dirty="0" smtClean="0"/>
              <a:t>Assets                      </a:t>
            </a:r>
            <a:r>
              <a:rPr lang="en-US" dirty="0" smtClean="0"/>
              <a:t>    </a:t>
            </a:r>
            <a:r>
              <a:rPr lang="en-US" u="sng" dirty="0" smtClean="0"/>
              <a:t>Liabilities + Equity        _                  </a:t>
            </a:r>
          </a:p>
          <a:p>
            <a:pPr marL="0" indent="0">
              <a:buNone/>
            </a:pPr>
            <a:r>
              <a:rPr lang="en-US" dirty="0" smtClean="0"/>
              <a:t>Cash	         515,000   Money Cert.      495,000</a:t>
            </a:r>
          </a:p>
          <a:p>
            <a:pPr marL="0" indent="0">
              <a:buNone/>
            </a:pPr>
            <a:r>
              <a:rPr lang="en-US" dirty="0" smtClean="0"/>
              <a:t>Acc. Rec.	11,000    Acc. Payable	</a:t>
            </a:r>
            <a:r>
              <a:rPr lang="en-US" dirty="0"/>
              <a:t> </a:t>
            </a:r>
            <a:r>
              <a:rPr lang="en-US" dirty="0" smtClean="0"/>
              <a:t>     9,000</a:t>
            </a:r>
          </a:p>
          <a:p>
            <a:pPr marL="0" indent="0">
              <a:buNone/>
            </a:pPr>
            <a:r>
              <a:rPr lang="en-US" dirty="0" smtClean="0"/>
              <a:t>Loans	         752,000   Cert. of Dep.	  752,000</a:t>
            </a:r>
          </a:p>
          <a:p>
            <a:pPr marL="0" indent="0">
              <a:buNone/>
            </a:pPr>
            <a:r>
              <a:rPr lang="en-US" dirty="0" smtClean="0"/>
              <a:t>Equip.        126,000   Debt for Equip.    95,000</a:t>
            </a:r>
          </a:p>
          <a:p>
            <a:pPr marL="0" indent="0">
              <a:buNone/>
            </a:pPr>
            <a:r>
              <a:rPr lang="en-US" dirty="0" smtClean="0"/>
              <a:t>Building     682,000   Mortgage	  535,000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i="1" dirty="0" smtClean="0"/>
              <a:t>Total L.</a:t>
            </a:r>
            <a:r>
              <a:rPr lang="en-US" dirty="0"/>
              <a:t> </a:t>
            </a:r>
            <a:r>
              <a:rPr lang="en-US" dirty="0" smtClean="0"/>
              <a:t>      1,886,000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i="1" dirty="0" smtClean="0"/>
              <a:t>Equity</a:t>
            </a:r>
            <a:r>
              <a:rPr lang="en-US" dirty="0" smtClean="0"/>
              <a:t>	  200,000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Total A</a:t>
            </a:r>
            <a:r>
              <a:rPr lang="en-US" dirty="0" smtClean="0"/>
              <a:t>    2,086,000</a:t>
            </a:r>
            <a:r>
              <a:rPr lang="en-US" i="1" dirty="0" smtClean="0"/>
              <a:t>   Total L+E</a:t>
            </a:r>
            <a:r>
              <a:rPr lang="en-US" dirty="0"/>
              <a:t> </a:t>
            </a:r>
            <a:r>
              <a:rPr lang="en-US" dirty="0" smtClean="0"/>
              <a:t>   2,086,000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124200" y="2667000"/>
            <a:ext cx="0" cy="381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4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Financial Markets</a:t>
            </a:r>
          </a:p>
          <a:p>
            <a:pPr marL="0" indent="0">
              <a:buNone/>
            </a:pPr>
            <a:r>
              <a:rPr lang="en-US" dirty="0" smtClean="0"/>
              <a:t>Trade of claims </a:t>
            </a:r>
          </a:p>
          <a:p>
            <a:pPr marL="0" indent="0">
              <a:buNone/>
            </a:pPr>
            <a:r>
              <a:rPr lang="en-US" dirty="0" smtClean="0"/>
              <a:t>Bond Markets: credit claims on assets</a:t>
            </a:r>
          </a:p>
          <a:p>
            <a:pPr marL="0" indent="0">
              <a:buNone/>
            </a:pPr>
            <a:r>
              <a:rPr lang="en-US" dirty="0" smtClean="0"/>
              <a:t>Stock Markets: equity claims on net worth</a:t>
            </a:r>
          </a:p>
          <a:p>
            <a:pPr marL="0" indent="0">
              <a:buNone/>
            </a:pPr>
            <a:r>
              <a:rPr lang="en-US" dirty="0" smtClean="0"/>
              <a:t>Derivative Markets: futures, options, swaps</a:t>
            </a:r>
          </a:p>
          <a:p>
            <a:pPr marL="0" indent="0">
              <a:buNone/>
            </a:pPr>
            <a:r>
              <a:rPr lang="en-US" dirty="0" smtClean="0"/>
              <a:t>Benefits of financial markets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Economize bearing uncertainty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Improve arbitrage of S-I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1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Types of Trades</a:t>
            </a:r>
          </a:p>
          <a:p>
            <a:pPr marL="0" indent="0">
              <a:buNone/>
            </a:pPr>
            <a:r>
              <a:rPr lang="en-US" dirty="0" smtClean="0"/>
              <a:t>Spot trades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Different preferences now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Current prices</a:t>
            </a:r>
          </a:p>
          <a:p>
            <a:pPr marL="0" indent="0">
              <a:buNone/>
            </a:pPr>
            <a:r>
              <a:rPr lang="en-US" dirty="0" smtClean="0"/>
              <a:t>Temporal trades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Different preferences at different moments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Forward prices </a:t>
            </a:r>
          </a:p>
          <a:p>
            <a:pPr marL="0" indent="0">
              <a:buNone/>
            </a:pPr>
            <a:r>
              <a:rPr lang="en-US" dirty="0" smtClean="0"/>
              <a:t>Inter-temporal trades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Different time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Rate of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5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/>
              <a:t>B</a:t>
            </a:r>
            <a:r>
              <a:rPr lang="en-US" u="sng" dirty="0" smtClean="0"/>
              <a:t>ond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Primary Market: Credit Markets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Supply of the claim by entrepreneurs for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producers or by consumers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Higher </a:t>
            </a:r>
            <a:r>
              <a:rPr lang="en-US" dirty="0"/>
              <a:t>t</a:t>
            </a:r>
            <a:r>
              <a:rPr lang="en-US" dirty="0" smtClean="0"/>
              <a:t>ime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Get present money, give up future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Demand for the claim by financial investors</a:t>
            </a:r>
          </a:p>
          <a:p>
            <a:pPr marL="0" indent="0">
              <a:buNone/>
            </a:pPr>
            <a:r>
              <a:rPr lang="en-US" dirty="0" smtClean="0"/>
              <a:t>      • Lower time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Get future money, give up present money</a:t>
            </a:r>
          </a:p>
        </p:txBody>
      </p:sp>
    </p:spTree>
    <p:extLst>
      <p:ext uri="{BB962C8B-B14F-4D97-AF65-F5344CB8AC3E}">
        <p14:creationId xmlns:p14="http://schemas.microsoft.com/office/powerpoint/2010/main" val="404102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Secondary Market: Bond Markets</a:t>
            </a:r>
          </a:p>
          <a:p>
            <a:pPr marL="0" indent="0">
              <a:buNone/>
            </a:pPr>
            <a:r>
              <a:rPr lang="en-US" dirty="0"/>
              <a:t>   Supply </a:t>
            </a:r>
            <a:r>
              <a:rPr lang="en-US" dirty="0" smtClean="0"/>
              <a:t>of the claim by </a:t>
            </a:r>
            <a:r>
              <a:rPr lang="en-US" dirty="0"/>
              <a:t>financial </a:t>
            </a:r>
            <a:r>
              <a:rPr lang="en-US" dirty="0" smtClean="0"/>
              <a:t>investors: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Lower expectations of future capital value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Higher interest rates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Less likely payment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Demand </a:t>
            </a:r>
            <a:r>
              <a:rPr lang="en-US" dirty="0" smtClean="0"/>
              <a:t>for the claim by </a:t>
            </a:r>
            <a:r>
              <a:rPr lang="en-US" dirty="0"/>
              <a:t>financial </a:t>
            </a:r>
            <a:r>
              <a:rPr lang="en-US" dirty="0" smtClean="0"/>
              <a:t>investors: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Higher expectations of future capital value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Lower interest rates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More likely payment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05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Price</a:t>
            </a:r>
          </a:p>
          <a:p>
            <a:pPr marL="0" indent="0">
              <a:buNone/>
            </a:pPr>
            <a:r>
              <a:rPr lang="en-US" dirty="0" smtClean="0"/>
              <a:t>			   S	        Market-Clearing Price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P</a:t>
            </a:r>
            <a:r>
              <a:rPr lang="en-US" baseline="-25000" dirty="0" smtClean="0"/>
              <a:t>0</a:t>
            </a:r>
            <a:r>
              <a:rPr lang="en-US" dirty="0" smtClean="0"/>
              <a:t>	   •A</a:t>
            </a:r>
          </a:p>
          <a:p>
            <a:pPr marL="0" indent="0">
              <a:buNone/>
            </a:pPr>
            <a:r>
              <a:rPr lang="en-US" dirty="0" smtClean="0"/>
              <a:t>			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Q</a:t>
            </a:r>
            <a:r>
              <a:rPr lang="en-US" baseline="-25000" dirty="0" smtClean="0"/>
              <a:t>0</a:t>
            </a:r>
            <a:r>
              <a:rPr lang="en-US" dirty="0" smtClean="0"/>
              <a:t>		Quantity</a:t>
            </a:r>
          </a:p>
          <a:p>
            <a:pPr marL="0" indent="0">
              <a:buNone/>
            </a:pPr>
            <a:r>
              <a:rPr lang="en-US" dirty="0" smtClean="0"/>
              <a:t>   AAA Corp. Bond Market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2743200"/>
            <a:ext cx="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685109" y="4624251"/>
            <a:ext cx="250589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09800" y="3048000"/>
            <a:ext cx="9906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086791" y="3162300"/>
            <a:ext cx="1342209" cy="923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68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Financial Investment </a:t>
            </a:r>
          </a:p>
          <a:p>
            <a:pPr marL="0" indent="0">
              <a:buNone/>
            </a:pPr>
            <a:r>
              <a:rPr lang="en-US" dirty="0" smtClean="0"/>
              <a:t>Existing Bonds: 10,000@0.05 pay 500</a:t>
            </a:r>
          </a:p>
          <a:p>
            <a:pPr marL="0" indent="0">
              <a:buNone/>
            </a:pPr>
            <a:r>
              <a:rPr lang="en-US" dirty="0" smtClean="0"/>
              <a:t>New Bonds: 10,000@0.10 pay 1,000</a:t>
            </a:r>
          </a:p>
          <a:p>
            <a:pPr marL="0" indent="0">
              <a:buNone/>
            </a:pPr>
            <a:r>
              <a:rPr lang="en-US" dirty="0" smtClean="0"/>
              <a:t>Price of bonds conforms to the interest rate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Price of existing bonds must fall to 5,000: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500 payment is 0.10 of 5,000 principle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Financial investors sell existing bonds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6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Financial Investment</a:t>
            </a:r>
          </a:p>
          <a:p>
            <a:pPr marL="0" indent="0">
              <a:buNone/>
            </a:pPr>
            <a:r>
              <a:rPr lang="en-US" dirty="0" smtClean="0"/>
              <a:t>P	        S</a:t>
            </a:r>
            <a:r>
              <a:rPr lang="en-US" baseline="-25000" dirty="0" smtClean="0"/>
              <a:t>0</a:t>
            </a:r>
            <a:r>
              <a:rPr lang="en-US" dirty="0" smtClean="0"/>
              <a:t>		P		S	Uniform</a:t>
            </a:r>
          </a:p>
          <a:p>
            <a:pPr marL="0" indent="0">
              <a:buNone/>
            </a:pPr>
            <a:r>
              <a:rPr lang="en-US" dirty="0" smtClean="0"/>
              <a:t> P</a:t>
            </a:r>
            <a:r>
              <a:rPr lang="en-US" baseline="-25000" dirty="0" smtClean="0"/>
              <a:t>0</a:t>
            </a:r>
            <a:r>
              <a:rPr lang="en-US" dirty="0" smtClean="0"/>
              <a:t>	•A	      S</a:t>
            </a:r>
            <a:r>
              <a:rPr lang="en-US" baseline="-25000" dirty="0" smtClean="0"/>
              <a:t>1</a:t>
            </a:r>
            <a:r>
              <a:rPr lang="en-US" dirty="0" smtClean="0"/>
              <a:t>		P</a:t>
            </a:r>
            <a:r>
              <a:rPr lang="en-US" baseline="-25000" dirty="0" smtClean="0"/>
              <a:t>0</a:t>
            </a:r>
            <a:r>
              <a:rPr lang="en-US" dirty="0"/>
              <a:t>	</a:t>
            </a:r>
            <a:r>
              <a:rPr lang="en-US" dirty="0" smtClean="0"/>
              <a:t> •A		rate of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P</a:t>
            </a:r>
            <a:r>
              <a:rPr lang="en-US" baseline="-25000" dirty="0" smtClean="0"/>
              <a:t>1</a:t>
            </a:r>
            <a:r>
              <a:rPr lang="en-US" dirty="0" smtClean="0"/>
              <a:t>		•B		 			interest</a:t>
            </a:r>
          </a:p>
          <a:p>
            <a:pPr marL="0" indent="0">
              <a:buNone/>
            </a:pPr>
            <a:r>
              <a:rPr lang="en-US" dirty="0" smtClean="0"/>
              <a:t>		      D				 D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Q</a:t>
            </a:r>
            <a:r>
              <a:rPr lang="en-US" baseline="-25000" dirty="0" smtClean="0"/>
              <a:t>0</a:t>
            </a:r>
            <a:r>
              <a:rPr lang="en-US" dirty="0" smtClean="0"/>
              <a:t>	Q</a:t>
            </a:r>
            <a:r>
              <a:rPr lang="en-US" baseline="-25000" dirty="0" smtClean="0"/>
              <a:t>1</a:t>
            </a:r>
            <a:r>
              <a:rPr lang="en-US" dirty="0" smtClean="0"/>
              <a:t>	Q		 Q</a:t>
            </a:r>
            <a:r>
              <a:rPr lang="en-US" baseline="-25000" dirty="0" smtClean="0"/>
              <a:t>0</a:t>
            </a:r>
            <a:r>
              <a:rPr lang="en-US" dirty="0" smtClean="0"/>
              <a:t>		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Existing Bonds		   New Bonds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66800" y="3200400"/>
            <a:ext cx="0" cy="1664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066800" y="4888774"/>
            <a:ext cx="23230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648200" y="3030583"/>
            <a:ext cx="0" cy="18462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648200" y="4876800"/>
            <a:ext cx="2362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323703" y="3352800"/>
            <a:ext cx="1558834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53000" y="3030583"/>
            <a:ext cx="943791" cy="1236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77591" y="3030583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981200" y="3657600"/>
            <a:ext cx="838200" cy="827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210491" y="3030583"/>
            <a:ext cx="892629" cy="779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9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1491"/>
            <a:ext cx="8229600" cy="4809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14: </a:t>
            </a:r>
            <a:r>
              <a:rPr lang="en-US" u="sng" dirty="0" smtClean="0"/>
              <a:t>Bond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Financial Intermediation </a:t>
            </a:r>
          </a:p>
          <a:p>
            <a:pPr marL="0" indent="0">
              <a:buNone/>
            </a:pPr>
            <a:r>
              <a:rPr lang="en-US" dirty="0"/>
              <a:t>Financial intermediaries are middlemen in </a:t>
            </a:r>
          </a:p>
          <a:p>
            <a:pPr marL="0" indent="0">
              <a:buNone/>
            </a:pPr>
            <a:r>
              <a:rPr lang="en-US" dirty="0"/>
              <a:t>   financial </a:t>
            </a:r>
            <a:r>
              <a:rPr lang="en-US" dirty="0" smtClean="0"/>
              <a:t>markets</a:t>
            </a:r>
          </a:p>
          <a:p>
            <a:pPr marL="0" indent="0">
              <a:buNone/>
            </a:pPr>
            <a:r>
              <a:rPr lang="en-US" dirty="0" smtClean="0"/>
              <a:t>Middlemen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• Extend </a:t>
            </a:r>
            <a:r>
              <a:rPr lang="en-US" dirty="0"/>
              <a:t>the division of labor</a:t>
            </a:r>
          </a:p>
          <a:p>
            <a:pPr marL="0" indent="0">
              <a:buNone/>
            </a:pPr>
            <a:r>
              <a:rPr lang="en-US" dirty="0" smtClean="0"/>
              <a:t>      • Economize decision making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All entrepreneurs are middlemen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Bring consumers and producers into a mutually</a:t>
            </a:r>
          </a:p>
          <a:p>
            <a:pPr marL="0" indent="0">
              <a:buNone/>
            </a:pPr>
            <a:r>
              <a:rPr lang="en-US" dirty="0" smtClean="0"/>
              <a:t>      beneficial relationship within a division of labor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832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452</Words>
  <Application>Microsoft Office PowerPoint</Application>
  <PresentationFormat>On-screen Show (4:3)</PresentationFormat>
  <Paragraphs>140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2012-05-28T15:09:29Z</dcterms:created>
  <dcterms:modified xsi:type="dcterms:W3CDTF">2012-05-28T15:13:06Z</dcterms:modified>
</cp:coreProperties>
</file>