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1245AD-85AB-4223-B2E1-C0F92A1E72CC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B702E5-6605-4975-99E3-A9D13C0D6D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595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020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9468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85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4880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9774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3638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819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49FF34-3203-4532-98AC-049C3F6B439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919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80D25-9AD5-40DC-B050-A69A64F2288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47E4E-5822-4F92-941E-D42F7A43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989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80D25-9AD5-40DC-B050-A69A64F2288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47E4E-5822-4F92-941E-D42F7A43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548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80D25-9AD5-40DC-B050-A69A64F2288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47E4E-5822-4F92-941E-D42F7A43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200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80D25-9AD5-40DC-B050-A69A64F2288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47E4E-5822-4F92-941E-D42F7A43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943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80D25-9AD5-40DC-B050-A69A64F2288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47E4E-5822-4F92-941E-D42F7A43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394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80D25-9AD5-40DC-B050-A69A64F2288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47E4E-5822-4F92-941E-D42F7A43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03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80D25-9AD5-40DC-B050-A69A64F2288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47E4E-5822-4F92-941E-D42F7A43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109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80D25-9AD5-40DC-B050-A69A64F2288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47E4E-5822-4F92-941E-D42F7A43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696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80D25-9AD5-40DC-B050-A69A64F2288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47E4E-5822-4F92-941E-D42F7A43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799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80D25-9AD5-40DC-B050-A69A64F2288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47E4E-5822-4F92-941E-D42F7A43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9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80D25-9AD5-40DC-B050-A69A64F2288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847E4E-5822-4F92-941E-D42F7A43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514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80D25-9AD5-40DC-B050-A69A64F2288E}" type="datetimeFigureOut">
              <a:rPr lang="en-US" smtClean="0"/>
              <a:t>5/28/2012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847E4E-5822-4F92-941E-D42F7A43E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296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Austrian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Unhampered Market Economy: Money Market and the</a:t>
            </a:r>
          </a:p>
          <a:p>
            <a:r>
              <a:rPr lang="en-US" dirty="0" smtClean="0"/>
              <a:t>Purchasing Power of Money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8497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Characteristic 13: </a:t>
            </a:r>
            <a:r>
              <a:rPr lang="en-US" u="sng" dirty="0" smtClean="0"/>
              <a:t>Money Market</a:t>
            </a:r>
          </a:p>
          <a:p>
            <a:pPr>
              <a:buNone/>
            </a:pPr>
            <a:r>
              <a:rPr lang="en-US" dirty="0" smtClean="0"/>
              <a:t>Price of money – PPM</a:t>
            </a:r>
          </a:p>
          <a:p>
            <a:pPr>
              <a:buNone/>
            </a:pPr>
            <a:r>
              <a:rPr lang="en-US" dirty="0" smtClean="0"/>
              <a:t>Total Stock of a good is the amount of it people possess</a:t>
            </a:r>
          </a:p>
          <a:p>
            <a:pPr>
              <a:buNone/>
            </a:pPr>
            <a:r>
              <a:rPr lang="en-US" dirty="0" smtClean="0"/>
              <a:t>Total Demand for a good is the amount it people desire to possess</a:t>
            </a:r>
          </a:p>
          <a:p>
            <a:pPr>
              <a:buNone/>
            </a:pPr>
            <a:r>
              <a:rPr lang="en-US" dirty="0" smtClean="0"/>
              <a:t>	• Exchange demand: add to one’s stock</a:t>
            </a:r>
          </a:p>
          <a:p>
            <a:pPr>
              <a:buNone/>
            </a:pPr>
            <a:r>
              <a:rPr lang="en-US" dirty="0" smtClean="0"/>
              <a:t>	• Reservation demand: hold onto one’s stock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844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Characteristic 13: </a:t>
            </a:r>
            <a:r>
              <a:rPr lang="en-US" u="sng" dirty="0" smtClean="0"/>
              <a:t>Money Market</a:t>
            </a:r>
          </a:p>
          <a:p>
            <a:pPr>
              <a:buNone/>
            </a:pPr>
            <a:r>
              <a:rPr lang="en-US" dirty="0" smtClean="0"/>
              <a:t>Income is the money earned from the sale of goods</a:t>
            </a:r>
          </a:p>
          <a:p>
            <a:pPr>
              <a:buNone/>
            </a:pPr>
            <a:r>
              <a:rPr lang="en-US" dirty="0" smtClean="0"/>
              <a:t>Income is disbursed into three categories</a:t>
            </a:r>
          </a:p>
          <a:p>
            <a:pPr>
              <a:buNone/>
            </a:pPr>
            <a:r>
              <a:rPr lang="en-US" dirty="0" smtClean="0"/>
              <a:t>	• Consumption expenditures</a:t>
            </a:r>
          </a:p>
          <a:p>
            <a:pPr>
              <a:buNone/>
            </a:pPr>
            <a:r>
              <a:rPr lang="en-US" dirty="0" smtClean="0"/>
              <a:t>	• Investment expenditures</a:t>
            </a:r>
          </a:p>
          <a:p>
            <a:pPr>
              <a:buNone/>
            </a:pPr>
            <a:r>
              <a:rPr lang="en-US" dirty="0" smtClean="0"/>
              <a:t>	• Money holdings</a:t>
            </a:r>
          </a:p>
          <a:p>
            <a:pPr>
              <a:buNone/>
            </a:pPr>
            <a:r>
              <a:rPr lang="en-US" dirty="0" smtClean="0"/>
              <a:t>Income = C + I + MH </a:t>
            </a:r>
          </a:p>
          <a:p>
            <a:pPr>
              <a:buNone/>
            </a:pPr>
            <a:r>
              <a:rPr lang="en-US" dirty="0" smtClean="0"/>
              <a:t>$100,000 = $80,000 + $15,000 + $5,000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55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Characteristic 13: </a:t>
            </a:r>
            <a:r>
              <a:rPr lang="en-US" u="sng" dirty="0" smtClean="0"/>
              <a:t>Money Market</a:t>
            </a:r>
          </a:p>
          <a:p>
            <a:pPr>
              <a:buNone/>
            </a:pPr>
            <a:r>
              <a:rPr lang="en-US" dirty="0" smtClean="0"/>
              <a:t>Allocation of Income into C and I and MH</a:t>
            </a:r>
          </a:p>
          <a:p>
            <a:pPr>
              <a:buNone/>
            </a:pPr>
            <a:r>
              <a:rPr lang="en-US" dirty="0" smtClean="0"/>
              <a:t>	$100,000 = $80,000 + $15,000 + $5,000</a:t>
            </a:r>
          </a:p>
          <a:p>
            <a:pPr>
              <a:buNone/>
            </a:pPr>
            <a:r>
              <a:rPr lang="en-US" dirty="0" smtClean="0"/>
              <a:t>	• Split between C and I is determined by time</a:t>
            </a:r>
          </a:p>
          <a:p>
            <a:pPr>
              <a:buNone/>
            </a:pPr>
            <a:r>
              <a:rPr lang="en-US" dirty="0" smtClean="0"/>
              <a:t>	    preference: S-I to earn interest</a:t>
            </a:r>
          </a:p>
          <a:p>
            <a:pPr>
              <a:buNone/>
            </a:pPr>
            <a:r>
              <a:rPr lang="en-US" dirty="0" smtClean="0"/>
              <a:t>	• Proportion allocated to MH is determined by</a:t>
            </a:r>
          </a:p>
          <a:p>
            <a:pPr>
              <a:buNone/>
            </a:pPr>
            <a:r>
              <a:rPr lang="en-US" dirty="0" smtClean="0"/>
              <a:t> 	    subjective value of holding money</a:t>
            </a:r>
          </a:p>
          <a:p>
            <a:pPr>
              <a:buNone/>
            </a:pPr>
            <a:r>
              <a:rPr lang="en-US" dirty="0" smtClean="0"/>
              <a:t>Subjective value of holding money</a:t>
            </a:r>
          </a:p>
          <a:p>
            <a:pPr>
              <a:buNone/>
            </a:pPr>
            <a:r>
              <a:rPr lang="en-US" dirty="0" smtClean="0"/>
              <a:t>	• Ready stock of the medium of exchange</a:t>
            </a:r>
          </a:p>
          <a:p>
            <a:pPr>
              <a:buNone/>
            </a:pPr>
            <a:r>
              <a:rPr lang="en-US" dirty="0" smtClean="0"/>
              <a:t>	• Uncertainty of the future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538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Characteristic 13: </a:t>
            </a:r>
            <a:r>
              <a:rPr lang="en-US" u="sng" dirty="0" smtClean="0"/>
              <a:t>Money Market</a:t>
            </a:r>
          </a:p>
          <a:p>
            <a:pPr>
              <a:buNone/>
            </a:pPr>
            <a:r>
              <a:rPr lang="en-US" dirty="0" smtClean="0"/>
              <a:t>Conclusions</a:t>
            </a:r>
          </a:p>
          <a:p>
            <a:pPr>
              <a:buNone/>
            </a:pPr>
            <a:r>
              <a:rPr lang="en-US" dirty="0" smtClean="0"/>
              <a:t>	1. Level of PPM is determined by TS of and TD</a:t>
            </a:r>
          </a:p>
          <a:p>
            <a:pPr>
              <a:buNone/>
            </a:pPr>
            <a:r>
              <a:rPr lang="en-US" dirty="0" smtClean="0"/>
              <a:t>	 	for money and TD is determined by pref.</a:t>
            </a:r>
          </a:p>
          <a:p>
            <a:pPr algn="ctr">
              <a:buNone/>
            </a:pPr>
            <a:r>
              <a:rPr lang="en-US" dirty="0" smtClean="0"/>
              <a:t>	Preferences</a:t>
            </a:r>
          </a:p>
          <a:p>
            <a:pPr algn="ctr">
              <a:buNone/>
            </a:pPr>
            <a:r>
              <a:rPr lang="en-US" dirty="0" smtClean="0"/>
              <a:t>↓</a:t>
            </a:r>
            <a:endParaRPr lang="en-US" dirty="0"/>
          </a:p>
          <a:p>
            <a:pPr algn="ctr">
              <a:buNone/>
            </a:pPr>
            <a:r>
              <a:rPr lang="en-US" dirty="0" smtClean="0"/>
              <a:t>TD given TS</a:t>
            </a:r>
          </a:p>
          <a:p>
            <a:pPr algn="ctr">
              <a:buNone/>
            </a:pPr>
            <a:r>
              <a:rPr lang="en-US" dirty="0" smtClean="0"/>
              <a:t>↓</a:t>
            </a:r>
            <a:endParaRPr lang="en-US" dirty="0"/>
          </a:p>
          <a:p>
            <a:pPr algn="ctr">
              <a:buNone/>
            </a:pPr>
            <a:r>
              <a:rPr lang="en-US" dirty="0" smtClean="0"/>
              <a:t>PPM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277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13: </a:t>
            </a:r>
            <a:r>
              <a:rPr lang="en-US" u="sng" dirty="0" smtClean="0"/>
              <a:t>Money Market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PPM				</a:t>
            </a:r>
            <a:r>
              <a:rPr lang="en-US" dirty="0"/>
              <a:t> </a:t>
            </a:r>
            <a:r>
              <a:rPr lang="en-US" dirty="0" smtClean="0"/>
              <a:t>       </a:t>
            </a:r>
          </a:p>
          <a:p>
            <a:pPr marL="0" indent="0">
              <a:buNone/>
            </a:pPr>
            <a:r>
              <a:rPr lang="en-US" dirty="0" smtClean="0"/>
              <a:t>		     TS		         Market-Clearing PPM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PPM</a:t>
            </a:r>
            <a:r>
              <a:rPr lang="en-US" baseline="-25000" dirty="0" smtClean="0"/>
              <a:t>0</a:t>
            </a:r>
            <a:r>
              <a:rPr lang="en-US" dirty="0" smtClean="0"/>
              <a:t>		   • A	 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	    TD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  M</a:t>
            </a:r>
            <a:r>
              <a:rPr lang="en-US" baseline="-25000" dirty="0" smtClean="0"/>
              <a:t>0</a:t>
            </a:r>
            <a:r>
              <a:rPr lang="en-US" dirty="0" smtClean="0"/>
              <a:t>		  Money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524000" y="2743200"/>
            <a:ext cx="0" cy="2438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524000" y="5168537"/>
            <a:ext cx="2819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743200" y="3047999"/>
            <a:ext cx="0" cy="21205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981200" y="3657600"/>
            <a:ext cx="1371600" cy="1066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7039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13: </a:t>
            </a:r>
            <a:r>
              <a:rPr lang="en-US" u="sng" dirty="0" smtClean="0"/>
              <a:t>Money Market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Conclusions</a:t>
            </a:r>
          </a:p>
          <a:p>
            <a:pPr>
              <a:buNone/>
            </a:pPr>
            <a:r>
              <a:rPr lang="en-US" dirty="0" smtClean="0"/>
              <a:t>2</a:t>
            </a:r>
            <a:r>
              <a:rPr lang="en-US" dirty="0"/>
              <a:t>. Changes in PPM are determined by </a:t>
            </a:r>
            <a:r>
              <a:rPr lang="en-US" dirty="0" smtClean="0"/>
              <a:t>changes in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  TD </a:t>
            </a:r>
            <a:r>
              <a:rPr lang="en-US" dirty="0"/>
              <a:t>and TS</a:t>
            </a:r>
          </a:p>
          <a:p>
            <a:pPr>
              <a:buNone/>
            </a:pPr>
            <a:r>
              <a:rPr lang="en-US" dirty="0"/>
              <a:t>	 </a:t>
            </a:r>
            <a:r>
              <a:rPr lang="en-US" dirty="0" smtClean="0"/>
              <a:t>   • </a:t>
            </a:r>
            <a:r>
              <a:rPr lang="en-US" dirty="0"/>
              <a:t>Changes in TD from changes </a:t>
            </a:r>
            <a:r>
              <a:rPr lang="en-US" dirty="0" smtClean="0"/>
              <a:t>in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 preferences to </a:t>
            </a:r>
            <a:r>
              <a:rPr lang="en-US" dirty="0"/>
              <a:t>hold money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    • </a:t>
            </a:r>
            <a:r>
              <a:rPr lang="en-US" dirty="0"/>
              <a:t>Changes in TS from </a:t>
            </a:r>
            <a:r>
              <a:rPr lang="en-US" dirty="0" smtClean="0"/>
              <a:t>production</a:t>
            </a:r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	    or consumption of </a:t>
            </a:r>
            <a:r>
              <a:rPr lang="en-US" dirty="0"/>
              <a:t>money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072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48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Characteristic 13: </a:t>
            </a:r>
            <a:r>
              <a:rPr lang="en-US" u="sng" dirty="0" smtClean="0"/>
              <a:t>Money Market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PPM				          </a:t>
            </a:r>
          </a:p>
          <a:p>
            <a:pPr marL="0" indent="0">
              <a:buNone/>
            </a:pPr>
            <a:r>
              <a:rPr lang="en-US" dirty="0" smtClean="0"/>
              <a:t>		       TS		Changes in M-C PPM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PPM</a:t>
            </a:r>
            <a:r>
              <a:rPr lang="en-US" baseline="-25000" dirty="0" smtClean="0"/>
              <a:t>1</a:t>
            </a:r>
            <a:r>
              <a:rPr lang="en-US" dirty="0" smtClean="0"/>
              <a:t>		     • B</a:t>
            </a:r>
          </a:p>
          <a:p>
            <a:pPr marL="0" indent="0">
              <a:buNone/>
            </a:pPr>
            <a:r>
              <a:rPr lang="en-US" dirty="0" smtClean="0"/>
              <a:t>PPM</a:t>
            </a:r>
            <a:r>
              <a:rPr lang="en-US" baseline="-25000" dirty="0" smtClean="0"/>
              <a:t>0</a:t>
            </a:r>
            <a:r>
              <a:rPr lang="en-US" dirty="0" smtClean="0"/>
              <a:t>		     • A       TD</a:t>
            </a:r>
            <a:r>
              <a:rPr lang="en-US" baseline="-25000" dirty="0" smtClean="0"/>
              <a:t>1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		      TD</a:t>
            </a:r>
            <a:r>
              <a:rPr lang="en-US" baseline="-25000" dirty="0" smtClean="0"/>
              <a:t>0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    M</a:t>
            </a:r>
            <a:r>
              <a:rPr lang="en-US" baseline="-25000" dirty="0" smtClean="0"/>
              <a:t>0</a:t>
            </a:r>
            <a:r>
              <a:rPr lang="en-US" dirty="0" smtClean="0"/>
              <a:t>		Money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524000" y="2590800"/>
            <a:ext cx="0" cy="2590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1524000" y="5181600"/>
            <a:ext cx="25908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895600" y="3124200"/>
            <a:ext cx="0" cy="2057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133600" y="3733800"/>
            <a:ext cx="16002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133600" y="3156313"/>
            <a:ext cx="1828800" cy="1104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2845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  <a:solidFill>
            <a:schemeClr val="bg1"/>
          </a:solidFill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Unhampered Market Economy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Characteristic 13: </a:t>
            </a:r>
            <a:r>
              <a:rPr lang="en-US" u="sng" dirty="0" smtClean="0"/>
              <a:t>Money Market</a:t>
            </a:r>
          </a:p>
          <a:p>
            <a:pPr>
              <a:buNone/>
            </a:pPr>
            <a:r>
              <a:rPr lang="en-US" dirty="0" smtClean="0"/>
              <a:t>Four cases of changes in PPM</a:t>
            </a:r>
          </a:p>
          <a:p>
            <a:pPr>
              <a:buNone/>
            </a:pPr>
            <a:r>
              <a:rPr lang="en-US" dirty="0" smtClean="0"/>
              <a:t>	• ↑ PPM from an ↑ TD for money</a:t>
            </a:r>
          </a:p>
          <a:p>
            <a:pPr>
              <a:buNone/>
            </a:pPr>
            <a:r>
              <a:rPr lang="en-US" dirty="0" smtClean="0"/>
              <a:t>		Happens during economic progress</a:t>
            </a:r>
          </a:p>
          <a:p>
            <a:pPr>
              <a:buNone/>
            </a:pPr>
            <a:r>
              <a:rPr lang="en-US" dirty="0" smtClean="0"/>
              <a:t>	• ↓ PPM from a ↓ TD for money</a:t>
            </a:r>
          </a:p>
          <a:p>
            <a:pPr>
              <a:buNone/>
            </a:pPr>
            <a:r>
              <a:rPr lang="en-US" dirty="0" smtClean="0"/>
              <a:t>		Happens during hyperinflation</a:t>
            </a:r>
          </a:p>
          <a:p>
            <a:pPr>
              <a:buNone/>
            </a:pPr>
            <a:r>
              <a:rPr lang="en-US" dirty="0" smtClean="0"/>
              <a:t>	• ↓ PPM from an↑ TS of money</a:t>
            </a:r>
          </a:p>
          <a:p>
            <a:pPr>
              <a:buNone/>
            </a:pPr>
            <a:r>
              <a:rPr lang="en-US" dirty="0" smtClean="0"/>
              <a:t>		Happens during a boom</a:t>
            </a:r>
          </a:p>
          <a:p>
            <a:pPr>
              <a:buNone/>
            </a:pPr>
            <a:r>
              <a:rPr lang="en-US" dirty="0" smtClean="0"/>
              <a:t>	• ↑ PPM from a ↓ TS of money</a:t>
            </a:r>
          </a:p>
          <a:p>
            <a:pPr>
              <a:buNone/>
            </a:pPr>
            <a:r>
              <a:rPr lang="en-US" dirty="0" smtClean="0"/>
              <a:t>		Happens during a bust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2531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162</Words>
  <Application>Microsoft Office PowerPoint</Application>
  <PresentationFormat>On-screen Show (4:3)</PresentationFormat>
  <Paragraphs>86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Austrian Economics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  <vt:lpstr>Unhampered Market Economy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Austrian Economics</dc:title>
  <dc:creator>Herbener, Jeffrey M.</dc:creator>
  <cp:lastModifiedBy>Herbener, Jeffrey M.</cp:lastModifiedBy>
  <cp:revision>1</cp:revision>
  <dcterms:created xsi:type="dcterms:W3CDTF">2012-05-28T15:04:51Z</dcterms:created>
  <dcterms:modified xsi:type="dcterms:W3CDTF">2012-05-28T15:08:25Z</dcterms:modified>
</cp:coreProperties>
</file>