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5C11-7F72-457E-B8DB-7A3807CEE5D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74D4-0274-43D5-9281-6F73B1359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191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5C11-7F72-457E-B8DB-7A3807CEE5D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74D4-0274-43D5-9281-6F73B1359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870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5C11-7F72-457E-B8DB-7A3807CEE5D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74D4-0274-43D5-9281-6F73B1359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41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5C11-7F72-457E-B8DB-7A3807CEE5D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74D4-0274-43D5-9281-6F73B1359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487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5C11-7F72-457E-B8DB-7A3807CEE5D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74D4-0274-43D5-9281-6F73B1359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378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5C11-7F72-457E-B8DB-7A3807CEE5D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74D4-0274-43D5-9281-6F73B1359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3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5C11-7F72-457E-B8DB-7A3807CEE5D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74D4-0274-43D5-9281-6F73B1359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919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5C11-7F72-457E-B8DB-7A3807CEE5D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74D4-0274-43D5-9281-6F73B1359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304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5C11-7F72-457E-B8DB-7A3807CEE5D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74D4-0274-43D5-9281-6F73B1359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82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5C11-7F72-457E-B8DB-7A3807CEE5D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74D4-0274-43D5-9281-6F73B1359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324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25C11-7F72-457E-B8DB-7A3807CEE5D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74D4-0274-43D5-9281-6F73B1359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289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25C11-7F72-457E-B8DB-7A3807CEE5D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E74D4-0274-43D5-9281-6F73B1359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1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Unhampered Market Economy:</a:t>
            </a:r>
          </a:p>
          <a:p>
            <a:r>
              <a:rPr lang="en-US" dirty="0" smtClean="0"/>
              <a:t>Competition and Monopoly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779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Characteristic 10: </a:t>
            </a:r>
            <a:r>
              <a:rPr lang="en-US" u="sng" dirty="0" smtClean="0"/>
              <a:t>Competition and Monopoly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Monopoly</a:t>
            </a:r>
          </a:p>
          <a:p>
            <a:pPr marL="0" indent="0">
              <a:buNone/>
            </a:pPr>
            <a:r>
              <a:rPr lang="en-US" dirty="0"/>
              <a:t>Dynamic of monopoly in the </a:t>
            </a:r>
            <a:r>
              <a:rPr lang="en-US" dirty="0" smtClean="0"/>
              <a:t>UME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Monopoly price arbitraged away by activity of</a:t>
            </a:r>
          </a:p>
          <a:p>
            <a:pPr marL="0" indent="0">
              <a:buNone/>
            </a:pPr>
            <a:r>
              <a:rPr lang="en-US" dirty="0" smtClean="0"/>
              <a:t>      other entrepreneurs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• Imitation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• Innovation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513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Characteristic 10: </a:t>
            </a:r>
            <a:r>
              <a:rPr lang="en-US" u="sng" dirty="0" smtClean="0"/>
              <a:t>Competition and Monopoly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Monopoly</a:t>
            </a:r>
          </a:p>
          <a:p>
            <a:pPr marL="0" indent="0">
              <a:buNone/>
            </a:pPr>
            <a:r>
              <a:rPr lang="en-US" dirty="0"/>
              <a:t>Dynamic of cartels in the UME</a:t>
            </a:r>
          </a:p>
          <a:p>
            <a:pPr marL="0" indent="0">
              <a:buNone/>
            </a:pPr>
            <a:r>
              <a:rPr lang="en-US" dirty="0"/>
              <a:t>   Raise price by restricting output: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production quotas for cartel members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Moral </a:t>
            </a:r>
            <a:r>
              <a:rPr lang="en-US" dirty="0" smtClean="0"/>
              <a:t>hazard: members cheat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71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Characteristic 10: </a:t>
            </a:r>
            <a:r>
              <a:rPr lang="en-US" u="sng" dirty="0" smtClean="0"/>
              <a:t>Competition and Monopoly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Scope </a:t>
            </a:r>
            <a:r>
              <a:rPr lang="en-US" dirty="0"/>
              <a:t>of an entrepreneur’s decision making is</a:t>
            </a:r>
          </a:p>
          <a:p>
            <a:pPr marL="0" indent="0">
              <a:buNone/>
            </a:pPr>
            <a:r>
              <a:rPr lang="en-US" dirty="0"/>
              <a:t>   regulated by economic </a:t>
            </a:r>
            <a:r>
              <a:rPr lang="en-US" dirty="0" smtClean="0"/>
              <a:t>calculation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Acquire combination of assets that renders </a:t>
            </a:r>
          </a:p>
          <a:p>
            <a:pPr marL="0" indent="0">
              <a:buNone/>
            </a:pPr>
            <a:r>
              <a:rPr lang="en-US" dirty="0" smtClean="0"/>
              <a:t>      the greatest equity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Profit management of his enterprise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630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Characteristic 10: </a:t>
            </a:r>
            <a:r>
              <a:rPr lang="en-US" u="sng" dirty="0" smtClean="0"/>
              <a:t>Competition and Monopoly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Competition</a:t>
            </a:r>
          </a:p>
          <a:p>
            <a:pPr marL="0" indent="0">
              <a:buNone/>
            </a:pPr>
            <a:r>
              <a:rPr lang="en-US" dirty="0" smtClean="0"/>
              <a:t>Scarcity necessitates competition</a:t>
            </a:r>
          </a:p>
          <a:p>
            <a:pPr marL="0" indent="0">
              <a:buNone/>
            </a:pPr>
            <a:r>
              <a:rPr lang="en-US" dirty="0" smtClean="0"/>
              <a:t>Different types of competition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Biological: law of the jungle</a:t>
            </a:r>
          </a:p>
          <a:p>
            <a:pPr marL="0" indent="0">
              <a:buNone/>
            </a:pPr>
            <a:r>
              <a:rPr lang="en-US" dirty="0" smtClean="0"/>
              <a:t>   • Social: human cooperation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50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Characteristic 10: </a:t>
            </a:r>
            <a:r>
              <a:rPr lang="en-US" u="sng" dirty="0" smtClean="0"/>
              <a:t>Competition and Monopoly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Competition</a:t>
            </a:r>
          </a:p>
          <a:p>
            <a:pPr marL="0" indent="0">
              <a:buNone/>
            </a:pPr>
            <a:r>
              <a:rPr lang="en-US" dirty="0" smtClean="0"/>
              <a:t>Different arenas of social competition</a:t>
            </a:r>
          </a:p>
          <a:p>
            <a:pPr marL="0" indent="0">
              <a:buNone/>
            </a:pPr>
            <a:r>
              <a:rPr lang="en-US" dirty="0" smtClean="0"/>
              <a:t>   • Markets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Buyers </a:t>
            </a:r>
            <a:r>
              <a:rPr lang="en-US" dirty="0"/>
              <a:t>compete against other buyers </a:t>
            </a:r>
            <a:r>
              <a:rPr lang="en-US" dirty="0" smtClean="0"/>
              <a:t>to gain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the cooperation </a:t>
            </a:r>
            <a:r>
              <a:rPr lang="en-US" dirty="0"/>
              <a:t>of sellers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Sellers </a:t>
            </a:r>
            <a:r>
              <a:rPr lang="en-US" dirty="0"/>
              <a:t>compete against other sellers to </a:t>
            </a:r>
            <a:r>
              <a:rPr lang="en-US" dirty="0" smtClean="0"/>
              <a:t>gain the</a:t>
            </a:r>
          </a:p>
          <a:p>
            <a:pPr marL="0" indent="0">
              <a:buNone/>
            </a:pPr>
            <a:r>
              <a:rPr lang="en-US" dirty="0" smtClean="0"/>
              <a:t> 	cooperation </a:t>
            </a:r>
            <a:r>
              <a:rPr lang="en-US" dirty="0"/>
              <a:t>of </a:t>
            </a:r>
            <a:r>
              <a:rPr lang="en-US" dirty="0" smtClean="0"/>
              <a:t>buyers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51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10: </a:t>
            </a:r>
            <a:r>
              <a:rPr lang="en-US" u="sng" dirty="0" smtClean="0"/>
              <a:t>Competition and Monopoly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Competition</a:t>
            </a:r>
          </a:p>
          <a:p>
            <a:pPr marL="0" indent="0">
              <a:buNone/>
            </a:pPr>
            <a:r>
              <a:rPr lang="en-US" dirty="0" smtClean="0"/>
              <a:t>Different arenas of competition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Games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  Players </a:t>
            </a:r>
            <a:r>
              <a:rPr lang="en-US" dirty="0"/>
              <a:t>compete against other players</a:t>
            </a:r>
          </a:p>
          <a:p>
            <a:pPr marL="0" indent="0">
              <a:buNone/>
            </a:pPr>
            <a:r>
              <a:rPr lang="en-US" dirty="0" smtClean="0"/>
              <a:t>   • Politics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  Politicians </a:t>
            </a:r>
            <a:r>
              <a:rPr lang="en-US" dirty="0"/>
              <a:t>compete against other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politicians </a:t>
            </a:r>
            <a:r>
              <a:rPr lang="en-US" dirty="0"/>
              <a:t>to wield coercive power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395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Characteristic 10: </a:t>
            </a:r>
            <a:r>
              <a:rPr lang="en-US" u="sng" dirty="0" smtClean="0"/>
              <a:t>Competition and Monopoly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Competition</a:t>
            </a:r>
          </a:p>
          <a:p>
            <a:pPr marL="0" indent="0">
              <a:buNone/>
            </a:pPr>
            <a:r>
              <a:rPr lang="en-US" dirty="0" smtClean="0"/>
              <a:t>Selection process of the market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Entrepreneurs and producers select each other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Consumers and entrepreneurs select each other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Capitalists and entrepreneurs select each other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025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10: </a:t>
            </a:r>
            <a:r>
              <a:rPr lang="en-US" u="sng" dirty="0" smtClean="0"/>
              <a:t>Competition and Monopoly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Monopoly</a:t>
            </a:r>
          </a:p>
          <a:p>
            <a:pPr marL="0" indent="0">
              <a:buNone/>
            </a:pPr>
            <a:r>
              <a:rPr lang="en-US" dirty="0" smtClean="0"/>
              <a:t>Definition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Big business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Economic power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Single seller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554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10: </a:t>
            </a:r>
            <a:r>
              <a:rPr lang="en-US" u="sng" dirty="0" smtClean="0"/>
              <a:t>Competition and Monopoly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Monopoly</a:t>
            </a:r>
          </a:p>
          <a:p>
            <a:pPr marL="0" indent="0">
              <a:buNone/>
            </a:pPr>
            <a:r>
              <a:rPr lang="en-US" dirty="0" smtClean="0"/>
              <a:t>Alleged harm of monopoly: restriction of output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/>
              <a:t>M</a:t>
            </a:r>
            <a:r>
              <a:rPr lang="en-US" dirty="0" smtClean="0"/>
              <a:t>onopoly profits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Monopoly price v. competitive price</a:t>
            </a:r>
          </a:p>
        </p:txBody>
      </p:sp>
    </p:spTree>
    <p:extLst>
      <p:ext uri="{BB962C8B-B14F-4D97-AF65-F5344CB8AC3E}">
        <p14:creationId xmlns:p14="http://schemas.microsoft.com/office/powerpoint/2010/main" val="1836583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Characteristic 10: </a:t>
            </a:r>
            <a:r>
              <a:rPr lang="en-US" u="sng" dirty="0" smtClean="0"/>
              <a:t>Competition and Monopoly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P					Q</a:t>
            </a:r>
            <a:r>
              <a:rPr lang="en-US" baseline="-25000" dirty="0" smtClean="0"/>
              <a:t>D</a:t>
            </a:r>
            <a:r>
              <a:rPr lang="en-US" dirty="0" smtClean="0"/>
              <a:t>  Price	TR 	MR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5				 0	5	 0	 --</a:t>
            </a:r>
          </a:p>
          <a:p>
            <a:pPr marL="0" indent="0">
              <a:buNone/>
            </a:pPr>
            <a:r>
              <a:rPr lang="en-US" dirty="0" smtClean="0"/>
              <a:t>	4     •				 1	4	 4	 4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3          •			 2	3	 6	 2</a:t>
            </a:r>
          </a:p>
          <a:p>
            <a:pPr marL="0" indent="0">
              <a:buNone/>
            </a:pPr>
            <a:r>
              <a:rPr lang="en-US" dirty="0" smtClean="0"/>
              <a:t>	2               •			 3	2	 6	 0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1                    •  		 4	1	 4	-2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/>
              <a:t> </a:t>
            </a:r>
            <a:r>
              <a:rPr lang="en-US" dirty="0" smtClean="0"/>
              <a:t>     1   2   3   4   5	  Q	 5	0	 0	-4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1752601" y="2286000"/>
            <a:ext cx="2176" cy="3124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754777" y="5410200"/>
            <a:ext cx="2514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752601" y="2717074"/>
            <a:ext cx="2209799" cy="2693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830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10: </a:t>
            </a:r>
            <a:r>
              <a:rPr lang="en-US" u="sng" dirty="0" smtClean="0"/>
              <a:t>Competition and Monopoly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Monopoly Price v. Competitive Price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124200"/>
            <a:ext cx="4810125" cy="357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490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315</Words>
  <Application>Microsoft Office PowerPoint</Application>
  <PresentationFormat>On-screen Show (4:3)</PresentationFormat>
  <Paragraphs>83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Austrian Economics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2012-05-28T14:28:46Z</dcterms:created>
  <dcterms:modified xsi:type="dcterms:W3CDTF">2012-05-28T14:32:40Z</dcterms:modified>
</cp:coreProperties>
</file>