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C68BF-141D-49F9-AA7F-E280FFA36735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4DA0D-4BAC-4A51-A9FE-1A687D9A7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7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59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06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09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55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91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3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3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6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50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46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05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62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5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5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6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0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3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7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14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1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4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4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BDAD2-42BB-44F5-96B9-44037B800E0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C15A-53F0-4342-BF7D-5023916AB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6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Income and Expenditures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14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National Income – Simple Economy</a:t>
            </a:r>
          </a:p>
          <a:p>
            <a:pPr marL="0" indent="0">
              <a:buNone/>
            </a:pPr>
            <a:r>
              <a:rPr lang="en-US" dirty="0" smtClean="0"/>
              <a:t>			A	B	X</a:t>
            </a:r>
            <a:r>
              <a:rPr lang="en-US" dirty="0"/>
              <a:t>	</a:t>
            </a:r>
            <a:r>
              <a:rPr lang="en-US" dirty="0" smtClean="0"/>
              <a:t>  Σ	O.F.	Total</a:t>
            </a:r>
          </a:p>
          <a:p>
            <a:pPr marL="0" indent="0">
              <a:buNone/>
            </a:pPr>
            <a:r>
              <a:rPr lang="en-US" dirty="0" smtClean="0"/>
              <a:t>Gross Income     550    330    165   1,045   455	1,500</a:t>
            </a:r>
          </a:p>
          <a:p>
            <a:pPr marL="0" indent="0">
              <a:buNone/>
            </a:pPr>
            <a:r>
              <a:rPr lang="en-US" dirty="0" smtClean="0"/>
              <a:t>   Orig. Factors    100    205    150      455		   455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Inter. Goods     330	  0         0      330		   330</a:t>
            </a:r>
          </a:p>
          <a:p>
            <a:pPr marL="0" indent="0">
              <a:buNone/>
            </a:pPr>
            <a:r>
              <a:rPr lang="en-US" dirty="0" smtClean="0"/>
              <a:t>Net Income         120    125      15      260		   260</a:t>
            </a:r>
          </a:p>
          <a:p>
            <a:pPr marL="0" indent="0">
              <a:buNone/>
            </a:pPr>
            <a:r>
              <a:rPr lang="en-US" dirty="0" smtClean="0"/>
              <a:t>Gr. Cap. Form.       70      95        0      165		   165</a:t>
            </a:r>
          </a:p>
          <a:p>
            <a:pPr marL="0" indent="0">
              <a:buNone/>
            </a:pPr>
            <a:r>
              <a:rPr lang="en-US" dirty="0" smtClean="0"/>
              <a:t>Net Per. Income    50      30      15        95   455	   550</a:t>
            </a:r>
          </a:p>
          <a:p>
            <a:pPr marL="0" indent="0">
              <a:buNone/>
            </a:pPr>
            <a:r>
              <a:rPr lang="en-US" dirty="0" smtClean="0"/>
              <a:t>Gr. Investment    500    300   150      950		   950</a:t>
            </a:r>
          </a:p>
          <a:p>
            <a:pPr marL="0" indent="0">
              <a:buNone/>
            </a:pPr>
            <a:r>
              <a:rPr lang="en-US" dirty="0" smtClean="0"/>
              <a:t>Net R. of Return 0.10   0.10  0.10     0.10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83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National Income – Simple Economy</a:t>
            </a:r>
          </a:p>
          <a:p>
            <a:pPr marL="0" indent="0">
              <a:buNone/>
            </a:pPr>
            <a:r>
              <a:rPr lang="en-US" dirty="0" smtClean="0"/>
              <a:t>Sources of Goods Produced		1,045</a:t>
            </a:r>
          </a:p>
          <a:p>
            <a:pPr marL="0" indent="0">
              <a:buNone/>
            </a:pPr>
            <a:r>
              <a:rPr lang="en-US" dirty="0" smtClean="0"/>
              <a:t>   Domestic			        1,045	</a:t>
            </a:r>
          </a:p>
          <a:p>
            <a:pPr marL="0" indent="0">
              <a:buNone/>
            </a:pPr>
            <a:r>
              <a:rPr lang="en-US" dirty="0" smtClean="0"/>
              <a:t>   Imports				     0</a:t>
            </a:r>
          </a:p>
          <a:p>
            <a:pPr marL="0" indent="0">
              <a:buNone/>
            </a:pPr>
            <a:r>
              <a:rPr lang="en-US" dirty="0" smtClean="0"/>
              <a:t>Uses of Goods Produced		1,045</a:t>
            </a:r>
          </a:p>
          <a:p>
            <a:pPr marL="0" indent="0">
              <a:buNone/>
            </a:pPr>
            <a:r>
              <a:rPr lang="en-US" dirty="0" smtClean="0"/>
              <a:t>   Intermediate			330</a:t>
            </a:r>
          </a:p>
          <a:p>
            <a:pPr marL="0" indent="0">
              <a:buNone/>
            </a:pPr>
            <a:r>
              <a:rPr lang="en-US" dirty="0" smtClean="0"/>
              <a:t>   Consumption			550</a:t>
            </a:r>
          </a:p>
          <a:p>
            <a:pPr marL="0" indent="0">
              <a:buNone/>
            </a:pPr>
            <a:r>
              <a:rPr lang="en-US" dirty="0" smtClean="0"/>
              <a:t>   Gr. Cap. Form.			165</a:t>
            </a:r>
          </a:p>
          <a:p>
            <a:pPr marL="0" indent="0">
              <a:buNone/>
            </a:pPr>
            <a:r>
              <a:rPr lang="en-US" dirty="0" smtClean="0"/>
              <a:t>   Exports				     0	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7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National Income – Simple Economy</a:t>
            </a:r>
          </a:p>
          <a:p>
            <a:pPr marL="0" indent="0">
              <a:buNone/>
            </a:pPr>
            <a:r>
              <a:rPr lang="en-US" dirty="0" smtClean="0"/>
              <a:t>Gross Income = G.P. + O.F. = 1,045 + 455 = 1,500</a:t>
            </a:r>
          </a:p>
          <a:p>
            <a:pPr marL="0" indent="0">
              <a:buNone/>
            </a:pPr>
            <a:r>
              <a:rPr lang="en-US" dirty="0" smtClean="0"/>
              <a:t>Gross Exp. = C. + Gr. Invest</a:t>
            </a:r>
            <a:r>
              <a:rPr lang="en-US" dirty="0"/>
              <a:t>.</a:t>
            </a:r>
            <a:r>
              <a:rPr lang="en-US" dirty="0" smtClean="0"/>
              <a:t> = 550 + 950 = 1,500</a:t>
            </a:r>
          </a:p>
          <a:p>
            <a:pPr marL="0" indent="0">
              <a:buNone/>
            </a:pPr>
            <a:r>
              <a:rPr lang="en-US" dirty="0" smtClean="0"/>
              <a:t>Net Income = N. Per. Inc. + O.F. = 95 + 455 = 550</a:t>
            </a:r>
          </a:p>
          <a:p>
            <a:pPr marL="0" indent="0">
              <a:buNone/>
            </a:pPr>
            <a:r>
              <a:rPr lang="en-US" dirty="0" smtClean="0"/>
              <a:t>Net Exp. = C. + N. Invest. = 550 + 0 = 550</a:t>
            </a:r>
          </a:p>
          <a:p>
            <a:pPr marL="0" indent="0">
              <a:buNone/>
            </a:pPr>
            <a:r>
              <a:rPr lang="en-US" dirty="0" smtClean="0"/>
              <a:t>GDP = C. + </a:t>
            </a:r>
            <a:r>
              <a:rPr lang="en-US" dirty="0" err="1" smtClean="0"/>
              <a:t>Gr.C.F</a:t>
            </a:r>
            <a:r>
              <a:rPr lang="en-US" dirty="0" smtClean="0"/>
              <a:t>. </a:t>
            </a:r>
            <a:r>
              <a:rPr lang="en-US" dirty="0"/>
              <a:t>-</a:t>
            </a:r>
            <a:r>
              <a:rPr lang="en-US" dirty="0" smtClean="0"/>
              <a:t> Imports = 550 + 165 - 0 = 715</a:t>
            </a:r>
          </a:p>
          <a:p>
            <a:pPr marL="0" indent="0">
              <a:buNone/>
            </a:pPr>
            <a:r>
              <a:rPr lang="en-US" dirty="0" smtClean="0"/>
              <a:t>GDP = Net Income + O.F. = 260 + 455 = 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9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National Income </a:t>
            </a:r>
            <a:r>
              <a:rPr lang="en-US" smtClean="0"/>
              <a:t>– 2011 </a:t>
            </a:r>
            <a:r>
              <a:rPr lang="en-US" dirty="0" smtClean="0"/>
              <a:t>IV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dirty="0" smtClean="0"/>
              <a:t>GDP		15,320.8		</a:t>
            </a:r>
          </a:p>
          <a:p>
            <a:pPr marL="0" indent="0">
              <a:buNone/>
            </a:pPr>
            <a:r>
              <a:rPr lang="en-US" dirty="0" smtClean="0"/>
              <a:t>Consumption	10,873.6</a:t>
            </a:r>
          </a:p>
          <a:p>
            <a:pPr marL="0" indent="0">
              <a:buNone/>
            </a:pPr>
            <a:r>
              <a:rPr lang="en-US" dirty="0" smtClean="0"/>
              <a:t>Investment	   2,003.6</a:t>
            </a:r>
          </a:p>
          <a:p>
            <a:pPr marL="0" indent="0">
              <a:buNone/>
            </a:pPr>
            <a:r>
              <a:rPr lang="en-US" dirty="0" smtClean="0"/>
              <a:t>Exports-Imports	     -576.7</a:t>
            </a:r>
          </a:p>
          <a:p>
            <a:pPr marL="0" indent="0">
              <a:buNone/>
            </a:pPr>
            <a:r>
              <a:rPr lang="en-US" dirty="0" smtClean="0"/>
              <a:t>Government	   3,020.4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95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 smtClean="0"/>
              <a:t>Characteristic 12: </a:t>
            </a:r>
            <a:r>
              <a:rPr lang="en-US" sz="3400" u="sng" dirty="0" smtClean="0"/>
              <a:t>Income and Expenditures</a:t>
            </a:r>
            <a:endParaRPr lang="en-US" sz="3400" dirty="0"/>
          </a:p>
          <a:p>
            <a:pPr algn="ctr">
              <a:buNone/>
            </a:pPr>
            <a:r>
              <a:rPr lang="en-US" sz="3400" dirty="0" smtClean="0"/>
              <a:t>Preferences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dirty="0" smtClean="0"/>
              <a:t>↓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dirty="0" smtClean="0"/>
              <a:t>Demand </a:t>
            </a:r>
            <a:r>
              <a:rPr lang="en-US" sz="3400" dirty="0"/>
              <a:t>and Supply</a:t>
            </a:r>
          </a:p>
          <a:p>
            <a:pPr marL="0" indent="0" algn="ctr">
              <a:buNone/>
            </a:pPr>
            <a:r>
              <a:rPr lang="en-US" sz="3400" dirty="0" smtClean="0"/>
              <a:t>↓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dirty="0" smtClean="0"/>
              <a:t>Prices </a:t>
            </a:r>
            <a:r>
              <a:rPr lang="en-US" sz="3400" dirty="0"/>
              <a:t>of Consumer Goods </a:t>
            </a:r>
            <a:endParaRPr lang="en-US" sz="3400" dirty="0" smtClean="0"/>
          </a:p>
          <a:p>
            <a:pPr marL="0" indent="0" algn="ctr">
              <a:buNone/>
            </a:pPr>
            <a:r>
              <a:rPr lang="en-US" sz="3400" dirty="0" smtClean="0"/>
              <a:t>↓</a:t>
            </a:r>
            <a:r>
              <a:rPr lang="en-US" sz="3400" dirty="0"/>
              <a:t>	     </a:t>
            </a:r>
            <a:r>
              <a:rPr lang="en-US" sz="3400" dirty="0" smtClean="0"/>
              <a:t>	↓</a:t>
            </a:r>
          </a:p>
          <a:p>
            <a:pPr marL="0" indent="0" algn="ctr">
              <a:buNone/>
            </a:pPr>
            <a:r>
              <a:rPr lang="en-US" sz="3400" dirty="0" smtClean="0"/>
              <a:t>Expenditures of Consumers		Revenues for Entrepreneurs</a:t>
            </a:r>
          </a:p>
          <a:p>
            <a:pPr marL="0" indent="0">
              <a:buNone/>
            </a:pPr>
            <a:r>
              <a:rPr lang="en-US" sz="3400" dirty="0" smtClean="0"/>
              <a:t>							↓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dirty="0"/>
              <a:t>Supply of Prod. </a:t>
            </a:r>
            <a:r>
              <a:rPr lang="en-US" sz="3400" dirty="0" smtClean="0"/>
              <a:t>Goods	</a:t>
            </a:r>
            <a:r>
              <a:rPr lang="en-US" sz="3400" dirty="0"/>
              <a:t>	Demand for Prod. Goods</a:t>
            </a:r>
          </a:p>
          <a:p>
            <a:pPr marL="0" indent="0" algn="ctr">
              <a:buNone/>
            </a:pPr>
            <a:r>
              <a:rPr lang="en-US" sz="3400" dirty="0" smtClean="0"/>
              <a:t>by Producers			by Entrepreneurs</a:t>
            </a:r>
          </a:p>
          <a:p>
            <a:pPr marL="0" indent="0" algn="ctr">
              <a:buNone/>
            </a:pPr>
            <a:r>
              <a:rPr lang="en-US" sz="3400" dirty="0" smtClean="0"/>
              <a:t>↘	</a:t>
            </a:r>
            <a:r>
              <a:rPr lang="en-US" sz="3400" dirty="0"/>
              <a:t>		</a:t>
            </a:r>
            <a:r>
              <a:rPr lang="en-US" sz="3400" dirty="0" smtClean="0"/>
              <a:t>↙</a:t>
            </a:r>
          </a:p>
          <a:p>
            <a:pPr marL="0" indent="0" algn="ctr">
              <a:buNone/>
            </a:pPr>
            <a:r>
              <a:rPr lang="en-US" sz="3400" dirty="0" smtClean="0"/>
              <a:t>Prices </a:t>
            </a:r>
            <a:r>
              <a:rPr lang="en-US" sz="3400" dirty="0"/>
              <a:t>of Producer </a:t>
            </a:r>
            <a:r>
              <a:rPr lang="en-US" sz="3400" dirty="0" smtClean="0"/>
              <a:t>Goods</a:t>
            </a:r>
          </a:p>
          <a:p>
            <a:pPr marL="0" indent="0" algn="ctr">
              <a:buNone/>
            </a:pPr>
            <a:r>
              <a:rPr lang="en-US" sz="3400" dirty="0" smtClean="0"/>
              <a:t>↙			↘</a:t>
            </a:r>
          </a:p>
          <a:p>
            <a:pPr marL="0" indent="0" algn="ctr">
              <a:buNone/>
            </a:pPr>
            <a:r>
              <a:rPr lang="en-US" sz="3400" dirty="0" smtClean="0"/>
              <a:t>Income of Producers		Costs for Entrepreneurs</a:t>
            </a:r>
            <a:endParaRPr lang="en-US" sz="3400" dirty="0"/>
          </a:p>
          <a:p>
            <a:pPr>
              <a:buNone/>
            </a:pPr>
            <a:endParaRPr lang="en-US" u="sng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8600" y="3696789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28600" y="1752600"/>
            <a:ext cx="3429000" cy="1944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5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Sources of Income</a:t>
            </a:r>
          </a:p>
          <a:p>
            <a:pPr>
              <a:buNone/>
            </a:pPr>
            <a:r>
              <a:rPr lang="en-US" dirty="0" smtClean="0"/>
              <a:t>Income is the effect of prices of producer goods </a:t>
            </a:r>
          </a:p>
          <a:p>
            <a:pPr>
              <a:buNone/>
            </a:pPr>
            <a:r>
              <a:rPr lang="en-US" dirty="0" smtClean="0"/>
              <a:t>Workers earn the DMRP of their labor services</a:t>
            </a:r>
          </a:p>
          <a:p>
            <a:pPr>
              <a:buNone/>
            </a:pPr>
            <a:r>
              <a:rPr lang="en-US" dirty="0" smtClean="0"/>
              <a:t>Land owners earn the DMRP of the productive services of their land</a:t>
            </a:r>
          </a:p>
          <a:p>
            <a:pPr>
              <a:buNone/>
            </a:pPr>
            <a:r>
              <a:rPr lang="en-US" dirty="0" smtClean="0"/>
              <a:t>Capitalist earn the rate of interest on their capital investment</a:t>
            </a:r>
          </a:p>
          <a:p>
            <a:pPr>
              <a:buNone/>
            </a:pPr>
            <a:r>
              <a:rPr lang="en-US" dirty="0" smtClean="0"/>
              <a:t>Entrepreneurs earn profit from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their superior foresight </a:t>
            </a:r>
          </a:p>
        </p:txBody>
      </p:sp>
    </p:spTree>
    <p:extLst>
      <p:ext uri="{BB962C8B-B14F-4D97-AF65-F5344CB8AC3E}">
        <p14:creationId xmlns:p14="http://schemas.microsoft.com/office/powerpoint/2010/main" val="370763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Crusoe’s Income</a:t>
            </a:r>
          </a:p>
          <a:p>
            <a:pPr marL="0" indent="0">
              <a:buNone/>
            </a:pPr>
            <a:r>
              <a:rPr lang="en-US" dirty="0" smtClean="0"/>
              <a:t>Sell Producer Goods</a:t>
            </a:r>
          </a:p>
          <a:p>
            <a:pPr marL="0" indent="0">
              <a:buNone/>
            </a:pPr>
            <a:r>
              <a:rPr lang="en-US" dirty="0" smtClean="0"/>
              <a:t>   Bakery Net Income		73,000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Wages (1,400 hrs.@25/hr.) 		35,000	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Interest (250,000@0.05)		12,500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Profit					25,500</a:t>
            </a:r>
          </a:p>
          <a:p>
            <a:pPr marL="0" indent="0">
              <a:buNone/>
            </a:pPr>
            <a:r>
              <a:rPr lang="en-US" dirty="0" smtClean="0"/>
              <a:t>   Consulting Income		21,000</a:t>
            </a:r>
          </a:p>
          <a:p>
            <a:pPr marL="0" indent="0">
              <a:buNone/>
            </a:pPr>
            <a:r>
              <a:rPr lang="en-US" dirty="0" smtClean="0"/>
              <a:t>Sell Consumer Goods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Used Car				  6,000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Total Income 		100,000   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37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National Income – 2011 IV</a:t>
            </a:r>
          </a:p>
          <a:p>
            <a:pPr algn="ctr">
              <a:buNone/>
            </a:pPr>
            <a:r>
              <a:rPr lang="en-US" dirty="0" smtClean="0"/>
              <a:t>(billions of dollars)</a:t>
            </a:r>
          </a:p>
          <a:p>
            <a:pPr>
              <a:buNone/>
            </a:pPr>
            <a:r>
              <a:rPr lang="en-US" dirty="0" smtClean="0"/>
              <a:t>National Income		13,519.3</a:t>
            </a:r>
          </a:p>
          <a:p>
            <a:pPr>
              <a:buNone/>
            </a:pPr>
            <a:r>
              <a:rPr lang="en-US" dirty="0" smtClean="0"/>
              <a:t>Comp. of Employees	  8,338.3  (62%)</a:t>
            </a:r>
          </a:p>
          <a:p>
            <a:pPr>
              <a:buNone/>
            </a:pPr>
            <a:r>
              <a:rPr lang="en-US" dirty="0" smtClean="0"/>
              <a:t>Proprietors’ Income	  1,113.7    (8%)</a:t>
            </a:r>
          </a:p>
          <a:p>
            <a:pPr>
              <a:buNone/>
            </a:pPr>
            <a:r>
              <a:rPr lang="en-US" dirty="0" smtClean="0"/>
              <a:t>Rental Income		     406.3    (3%)</a:t>
            </a:r>
          </a:p>
          <a:p>
            <a:pPr>
              <a:buNone/>
            </a:pPr>
            <a:r>
              <a:rPr lang="en-US" dirty="0" smtClean="0"/>
              <a:t>Corporate Profits	</a:t>
            </a:r>
            <a:r>
              <a:rPr lang="en-US" dirty="0"/>
              <a:t> </a:t>
            </a:r>
            <a:r>
              <a:rPr lang="en-US" dirty="0" smtClean="0"/>
              <a:t> 1,970.1  (15%)</a:t>
            </a:r>
          </a:p>
          <a:p>
            <a:pPr>
              <a:buNone/>
            </a:pPr>
            <a:r>
              <a:rPr lang="en-US" dirty="0" smtClean="0"/>
              <a:t>Net Interest		     535.7    (4%)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2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Disbursements of Income</a:t>
            </a:r>
          </a:p>
          <a:p>
            <a:pPr>
              <a:buNone/>
            </a:pPr>
            <a:r>
              <a:rPr lang="en-US" dirty="0" smtClean="0"/>
              <a:t>Expenditures are the effect of prices of goods</a:t>
            </a:r>
          </a:p>
          <a:p>
            <a:pPr>
              <a:buNone/>
            </a:pPr>
            <a:r>
              <a:rPr lang="en-US" dirty="0" smtClean="0"/>
              <a:t>Consumption expenditures</a:t>
            </a:r>
          </a:p>
          <a:p>
            <a:pPr>
              <a:buNone/>
            </a:pPr>
            <a:r>
              <a:rPr lang="en-US" dirty="0" smtClean="0"/>
              <a:t>Investment expenditures</a:t>
            </a:r>
          </a:p>
          <a:p>
            <a:pPr>
              <a:buNone/>
            </a:pPr>
            <a:r>
              <a:rPr lang="en-US" dirty="0" smtClean="0"/>
              <a:t>Money holdings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Income = C + I + MH</a:t>
            </a:r>
          </a:p>
        </p:txBody>
      </p:sp>
    </p:spTree>
    <p:extLst>
      <p:ext uri="{BB962C8B-B14F-4D97-AF65-F5344CB8AC3E}">
        <p14:creationId xmlns:p14="http://schemas.microsoft.com/office/powerpoint/2010/main" val="254674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 smtClean="0"/>
              <a:t>Characteristic 12: </a:t>
            </a:r>
            <a:r>
              <a:rPr lang="en-US" sz="2500" u="sng" dirty="0" smtClean="0"/>
              <a:t>Income and Expenditures</a:t>
            </a:r>
            <a:endParaRPr lang="en-US" sz="2500" dirty="0" smtClean="0"/>
          </a:p>
          <a:p>
            <a:pPr marL="0" indent="0" algn="ctr">
              <a:buNone/>
            </a:pPr>
            <a:r>
              <a:rPr lang="en-US" sz="2500" dirty="0" smtClean="0"/>
              <a:t>Crusoe’s Expenditures</a:t>
            </a:r>
          </a:p>
          <a:p>
            <a:pPr marL="0" indent="0">
              <a:buNone/>
            </a:pPr>
            <a:r>
              <a:rPr lang="en-US" sz="2500" dirty="0" smtClean="0"/>
              <a:t>Consumption Expenditures			80,000</a:t>
            </a:r>
          </a:p>
          <a:p>
            <a:pPr marL="0" indent="0">
              <a:buNone/>
            </a:pPr>
            <a:r>
              <a:rPr lang="en-US" sz="2500" dirty="0" smtClean="0"/>
              <a:t>   Food, Shelter, other Necessities			53,000</a:t>
            </a:r>
          </a:p>
          <a:p>
            <a:pPr marL="0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Leisure, other Luxuries				22,000</a:t>
            </a:r>
          </a:p>
          <a:p>
            <a:pPr marL="0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Charity						  5,000   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Investment Expenditures			15,000</a:t>
            </a:r>
          </a:p>
          <a:p>
            <a:pPr marL="0" indent="0">
              <a:buNone/>
            </a:pPr>
            <a:r>
              <a:rPr lang="en-US" sz="2500" dirty="0" smtClean="0"/>
              <a:t>   Stocks						12,000</a:t>
            </a:r>
          </a:p>
          <a:p>
            <a:pPr marL="0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Bonds						  3,000</a:t>
            </a: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Money Holdings				  5,000</a:t>
            </a:r>
          </a:p>
          <a:p>
            <a:pPr marL="0" indent="0">
              <a:buNone/>
            </a:pPr>
            <a:endParaRPr lang="en-US" sz="2500" dirty="0" smtClean="0"/>
          </a:p>
          <a:p>
            <a:pPr marL="0" indent="0">
              <a:buNone/>
            </a:pPr>
            <a:r>
              <a:rPr lang="en-US" sz="2500" dirty="0" smtClean="0"/>
              <a:t>Total Disbursements</a:t>
            </a:r>
            <a:r>
              <a:rPr lang="en-US" sz="2500" dirty="0"/>
              <a:t>	</a:t>
            </a:r>
            <a:r>
              <a:rPr lang="en-US" sz="2500" dirty="0" smtClean="0"/>
              <a:t>		100,000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08008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Personal Income – 2011 IV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dirty="0" smtClean="0"/>
              <a:t>Personal Income		13,158.8</a:t>
            </a:r>
          </a:p>
          <a:p>
            <a:pPr marL="0" indent="0">
              <a:buNone/>
            </a:pPr>
            <a:r>
              <a:rPr lang="en-US" dirty="0" smtClean="0"/>
              <a:t>Disposable Per. Inc.	11,721.3</a:t>
            </a:r>
          </a:p>
          <a:p>
            <a:pPr marL="0" indent="0">
              <a:buNone/>
            </a:pPr>
            <a:r>
              <a:rPr lang="en-US" dirty="0" smtClean="0"/>
              <a:t>Consumption		11,199.3	(95.5%)</a:t>
            </a:r>
          </a:p>
          <a:p>
            <a:pPr marL="0" indent="0">
              <a:buNone/>
            </a:pPr>
            <a:r>
              <a:rPr lang="en-US" dirty="0" smtClean="0"/>
              <a:t>Saving			      522.0	  (4.5%)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2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12: </a:t>
            </a:r>
            <a:r>
              <a:rPr lang="en-US" u="sng" dirty="0" smtClean="0"/>
              <a:t>Income and Expenditures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National Income – Simple Economy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95		</a:t>
            </a:r>
          </a:p>
          <a:p>
            <a:pPr marL="0" indent="0">
              <a:buNone/>
            </a:pPr>
            <a:r>
              <a:rPr lang="en-US" dirty="0" smtClean="0"/>
              <a:t>                       </a:t>
            </a:r>
            <a:r>
              <a:rPr lang="en-US" dirty="0"/>
              <a:t> </a:t>
            </a:r>
            <a:r>
              <a:rPr lang="en-US" dirty="0" smtClean="0"/>
              <a:t>                      70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     330        		   550</a:t>
            </a:r>
          </a:p>
          <a:p>
            <a:pPr marL="0" indent="0">
              <a:buNone/>
            </a:pPr>
            <a:r>
              <a:rPr lang="en-US" dirty="0" smtClean="0"/>
              <a:t>                           150                          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205		                  100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0" y="2819400"/>
            <a:ext cx="12192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Firm X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09600" y="3848100"/>
            <a:ext cx="12954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Firm B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4208417"/>
            <a:ext cx="12192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Firm 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9400" y="3865517"/>
            <a:ext cx="18288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Consumers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19400" y="5508171"/>
            <a:ext cx="20574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Original Factors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182461" y="2960369"/>
            <a:ext cx="1902278" cy="6977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552302" y="3231968"/>
            <a:ext cx="16002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90700" y="466779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2133600" y="4533900"/>
            <a:ext cx="83820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257800" y="4261757"/>
            <a:ext cx="1219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257800" y="4414157"/>
            <a:ext cx="1219200" cy="3243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4724400" y="4933950"/>
            <a:ext cx="152400" cy="5742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419600" y="4934225"/>
            <a:ext cx="228600" cy="573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4533900" y="3505200"/>
            <a:ext cx="233499" cy="596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362450" y="3626031"/>
            <a:ext cx="171450" cy="475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3505200" y="3575414"/>
            <a:ext cx="178526" cy="1870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3683726" y="3575414"/>
            <a:ext cx="152400" cy="17585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990997" y="4387487"/>
            <a:ext cx="1870166" cy="246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2028008" y="4237808"/>
            <a:ext cx="1820092" cy="299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16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391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2012-05-28T15:00:05Z</dcterms:created>
  <dcterms:modified xsi:type="dcterms:W3CDTF">2012-05-28T15:04:32Z</dcterms:modified>
</cp:coreProperties>
</file>