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43373F-17DF-420A-B095-73C24BBE6D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817A4-C28B-4170-BB62-D8BAD6BD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054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573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CEFAD-FEE5-4EF5-A236-6F5CB3AE9B9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4944-7072-4C7A-BB24-C53617776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179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CEFAD-FEE5-4EF5-A236-6F5CB3AE9B9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4944-7072-4C7A-BB24-C53617776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653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CEFAD-FEE5-4EF5-A236-6F5CB3AE9B9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4944-7072-4C7A-BB24-C53617776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666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CEFAD-FEE5-4EF5-A236-6F5CB3AE9B9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4944-7072-4C7A-BB24-C53617776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93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CEFAD-FEE5-4EF5-A236-6F5CB3AE9B9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4944-7072-4C7A-BB24-C53617776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800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CEFAD-FEE5-4EF5-A236-6F5CB3AE9B9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4944-7072-4C7A-BB24-C53617776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410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CEFAD-FEE5-4EF5-A236-6F5CB3AE9B9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4944-7072-4C7A-BB24-C53617776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313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CEFAD-FEE5-4EF5-A236-6F5CB3AE9B9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4944-7072-4C7A-BB24-C53617776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115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CEFAD-FEE5-4EF5-A236-6F5CB3AE9B9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4944-7072-4C7A-BB24-C53617776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38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CEFAD-FEE5-4EF5-A236-6F5CB3AE9B9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4944-7072-4C7A-BB24-C53617776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97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CEFAD-FEE5-4EF5-A236-6F5CB3AE9B9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4944-7072-4C7A-BB24-C53617776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003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CEFAD-FEE5-4EF5-A236-6F5CB3AE9B9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74944-7072-4C7A-BB24-C53617776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827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Unhampered Market Economy:</a:t>
            </a:r>
          </a:p>
          <a:p>
            <a:r>
              <a:rPr lang="en-US" dirty="0" smtClean="0"/>
              <a:t>Time Market and the</a:t>
            </a:r>
          </a:p>
          <a:p>
            <a:r>
              <a:rPr lang="en-US" dirty="0" smtClean="0"/>
              <a:t>Rate of Interest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1433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Characteristic 11: </a:t>
            </a:r>
            <a:r>
              <a:rPr lang="en-US" u="sng" dirty="0" smtClean="0"/>
              <a:t>Time Market</a:t>
            </a:r>
          </a:p>
          <a:p>
            <a:pPr>
              <a:buNone/>
            </a:pPr>
            <a:r>
              <a:rPr lang="en-US" dirty="0" smtClean="0"/>
              <a:t>Conclusions</a:t>
            </a:r>
          </a:p>
          <a:p>
            <a:pPr>
              <a:buNone/>
            </a:pPr>
            <a:r>
              <a:rPr lang="en-US" dirty="0" smtClean="0"/>
              <a:t>	2. Different types of loans have different degrees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of uncertainty</a:t>
            </a:r>
          </a:p>
          <a:p>
            <a:pPr>
              <a:buNone/>
            </a:pPr>
            <a:r>
              <a:rPr lang="en-US" dirty="0" smtClean="0"/>
              <a:t>		• Greater uncertainty: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   higher interest rate</a:t>
            </a:r>
          </a:p>
          <a:p>
            <a:pPr>
              <a:buNone/>
            </a:pPr>
            <a:r>
              <a:rPr lang="en-US" dirty="0" smtClean="0"/>
              <a:t>	3. Different types of loans have different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	maturities</a:t>
            </a:r>
          </a:p>
          <a:p>
            <a:pPr>
              <a:buNone/>
            </a:pPr>
            <a:r>
              <a:rPr lang="en-US" dirty="0" smtClean="0"/>
              <a:t> 		• Longer maturity: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   higher interest rate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23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Characteristic 11: </a:t>
            </a:r>
            <a:r>
              <a:rPr lang="en-US" u="sng" dirty="0" smtClean="0"/>
              <a:t>Time Market</a:t>
            </a:r>
          </a:p>
          <a:p>
            <a:pPr>
              <a:buNone/>
            </a:pPr>
            <a:r>
              <a:rPr lang="en-US" dirty="0" smtClean="0"/>
              <a:t>Conclusions</a:t>
            </a:r>
          </a:p>
          <a:p>
            <a:pPr>
              <a:buNone/>
            </a:pPr>
            <a:r>
              <a:rPr lang="en-US" dirty="0" smtClean="0"/>
              <a:t>	4. Unanticipated changes in the purchasing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power of money (PPM) affect the market</a:t>
            </a:r>
          </a:p>
          <a:p>
            <a:pPr>
              <a:buNone/>
            </a:pPr>
            <a:r>
              <a:rPr lang="en-US" dirty="0" smtClean="0"/>
              <a:t> 		rate of interest</a:t>
            </a:r>
          </a:p>
          <a:p>
            <a:pPr>
              <a:buNone/>
            </a:pPr>
            <a:r>
              <a:rPr lang="en-US" dirty="0" smtClean="0"/>
              <a:t>		• PPM is the price of money: set of goods a</a:t>
            </a:r>
          </a:p>
          <a:p>
            <a:pPr>
              <a:buNone/>
            </a:pPr>
            <a:r>
              <a:rPr lang="en-US" dirty="0" smtClean="0"/>
              <a:t>		     given amount of money will buy</a:t>
            </a:r>
          </a:p>
          <a:p>
            <a:pPr>
              <a:buNone/>
            </a:pPr>
            <a:r>
              <a:rPr lang="en-US" dirty="0" smtClean="0"/>
              <a:t>		• PPM is the obverse of the prices of goods</a:t>
            </a:r>
          </a:p>
          <a:p>
            <a:pPr>
              <a:buNone/>
            </a:pPr>
            <a:r>
              <a:rPr lang="en-US" dirty="0" smtClean="0"/>
              <a:t>		• Greater decline in PPM: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  higher the interest 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813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Characteristic 11: </a:t>
            </a:r>
            <a:r>
              <a:rPr lang="en-US" u="sng" dirty="0" smtClean="0"/>
              <a:t>Time Market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Time market is inter-temporal exchange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Exchange present money for future money</a:t>
            </a:r>
          </a:p>
          <a:p>
            <a:pPr>
              <a:buNone/>
            </a:pPr>
            <a:r>
              <a:rPr lang="en-US" dirty="0" smtClean="0"/>
              <a:t>Two valuations of action with respect to time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• Temporal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Timing of an action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Forward prices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• Inter-temporal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Attain an end sooner instead of later</a:t>
            </a:r>
          </a:p>
          <a:p>
            <a:pPr>
              <a:buNone/>
            </a:pPr>
            <a:r>
              <a:rPr lang="en-US" dirty="0" smtClean="0"/>
              <a:t>		Interest rates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435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11: </a:t>
            </a:r>
            <a:r>
              <a:rPr lang="en-US" u="sng" dirty="0" smtClean="0"/>
              <a:t>Time Market</a:t>
            </a:r>
            <a:endParaRPr lang="en-US" dirty="0" smtClean="0"/>
          </a:p>
          <a:p>
            <a:pPr>
              <a:buNone/>
            </a:pPr>
            <a:r>
              <a:rPr lang="en-US" dirty="0"/>
              <a:t>Time Preference: Prefer satisfaction of an end</a:t>
            </a:r>
          </a:p>
          <a:p>
            <a:pPr>
              <a:buNone/>
            </a:pPr>
            <a:r>
              <a:rPr lang="en-US" dirty="0"/>
              <a:t>	sooner to the same satisfaction later</a:t>
            </a:r>
          </a:p>
          <a:p>
            <a:pPr>
              <a:buNone/>
            </a:pPr>
            <a:r>
              <a:rPr lang="en-US" dirty="0" err="1" smtClean="0"/>
              <a:t>Preferences</a:t>
            </a:r>
            <a:r>
              <a:rPr lang="en-US" dirty="0" err="1"/>
              <a:t>→Demand</a:t>
            </a:r>
            <a:r>
              <a:rPr lang="en-US" dirty="0"/>
              <a:t> and </a:t>
            </a:r>
            <a:r>
              <a:rPr lang="en-US" dirty="0" err="1"/>
              <a:t>Supply→Price</a:t>
            </a:r>
            <a:endParaRPr lang="en-US" dirty="0"/>
          </a:p>
          <a:p>
            <a:pPr>
              <a:buNone/>
            </a:pPr>
            <a:r>
              <a:rPr lang="en-US" dirty="0"/>
              <a:t>Time </a:t>
            </a:r>
            <a:r>
              <a:rPr lang="en-US" dirty="0" err="1"/>
              <a:t>Pref</a:t>
            </a:r>
            <a:r>
              <a:rPr lang="en-US" dirty="0"/>
              <a:t>.→Demand and </a:t>
            </a:r>
            <a:r>
              <a:rPr lang="en-US" dirty="0" err="1"/>
              <a:t>Supply→Interest</a:t>
            </a:r>
            <a:r>
              <a:rPr lang="en-US" dirty="0"/>
              <a:t> Rate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544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1"/>
            <a:ext cx="8382000" cy="2209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Characteristic 11: </a:t>
            </a:r>
            <a:r>
              <a:rPr lang="en-US" u="sng" dirty="0" smtClean="0"/>
              <a:t>Time Market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Time preference determines the pure rate of interest</a:t>
            </a:r>
          </a:p>
          <a:p>
            <a:pPr>
              <a:buNone/>
            </a:pPr>
            <a:r>
              <a:rPr lang="en-US" dirty="0" smtClean="0"/>
              <a:t>	Pure rate of interest – premium of the</a:t>
            </a:r>
          </a:p>
          <a:p>
            <a:pPr>
              <a:buNone/>
            </a:pPr>
            <a:r>
              <a:rPr lang="en-US" dirty="0" smtClean="0"/>
              <a:t>	   present or discount of the future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19400" y="3352801"/>
            <a:ext cx="3124200" cy="20573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u="sng" dirty="0" smtClean="0"/>
              <a:t>Crusoe’s Pref. Rank</a:t>
            </a:r>
          </a:p>
          <a:p>
            <a:pPr>
              <a:buNone/>
            </a:pPr>
            <a:r>
              <a:rPr lang="en-US" dirty="0" smtClean="0"/>
              <a:t>$1,100 in one year</a:t>
            </a:r>
          </a:p>
          <a:p>
            <a:pPr>
              <a:buNone/>
            </a:pPr>
            <a:r>
              <a:rPr lang="en-US" dirty="0" smtClean="0"/>
              <a:t>$1,000 today</a:t>
            </a:r>
          </a:p>
          <a:p>
            <a:pPr>
              <a:buNone/>
            </a:pPr>
            <a:r>
              <a:rPr lang="en-US" dirty="0" smtClean="0"/>
              <a:t>$1,000 in one year</a:t>
            </a:r>
            <a:endParaRPr lang="en-US" dirty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457200" y="5410200"/>
            <a:ext cx="83058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/>
              <a:t>Crusoe</a:t>
            </a:r>
            <a:r>
              <a:rPr lang="en-US" sz="2800" noProof="0" dirty="0" smtClean="0"/>
              <a:t>’s premium of the present is $100 on $1,000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Pure rate of interest is $100 ÷ $1,000 = 0.10</a:t>
            </a:r>
            <a:endParaRPr kumimoji="0" lang="en-US" sz="2800" b="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328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3581400" cy="2514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u="sng" dirty="0" smtClean="0"/>
              <a:t>Crusoe’s Pref. Rank</a:t>
            </a:r>
          </a:p>
          <a:p>
            <a:pPr>
              <a:buNone/>
            </a:pPr>
            <a:r>
              <a:rPr lang="en-US" dirty="0" smtClean="0"/>
              <a:t>$1,100 in one year</a:t>
            </a:r>
          </a:p>
          <a:p>
            <a:pPr>
              <a:buNone/>
            </a:pPr>
            <a:r>
              <a:rPr lang="en-US" dirty="0" smtClean="0"/>
              <a:t>$1,000 today</a:t>
            </a:r>
          </a:p>
          <a:p>
            <a:pPr>
              <a:buNone/>
            </a:pPr>
            <a:r>
              <a:rPr lang="en-US" dirty="0" smtClean="0"/>
              <a:t>$1,090 in one year</a:t>
            </a:r>
          </a:p>
          <a:p>
            <a:pPr>
              <a:buNone/>
            </a:pPr>
            <a:r>
              <a:rPr lang="en-US" dirty="0" smtClean="0"/>
              <a:t>$1,000 in one year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2209800"/>
            <a:ext cx="4038600" cy="259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u="sng" dirty="0" smtClean="0"/>
              <a:t>Friday’s Pref. Rank</a:t>
            </a:r>
          </a:p>
          <a:p>
            <a:pPr>
              <a:buNone/>
            </a:pPr>
            <a:r>
              <a:rPr lang="en-US" dirty="0" smtClean="0"/>
              <a:t>$1,300 in one year</a:t>
            </a:r>
          </a:p>
          <a:p>
            <a:pPr>
              <a:buNone/>
            </a:pPr>
            <a:r>
              <a:rPr lang="en-US" dirty="0" smtClean="0"/>
              <a:t>$1,000 today</a:t>
            </a:r>
          </a:p>
          <a:p>
            <a:pPr>
              <a:buNone/>
            </a:pPr>
            <a:r>
              <a:rPr lang="en-US" dirty="0" smtClean="0"/>
              <a:t>$1,290 in one year</a:t>
            </a:r>
          </a:p>
          <a:p>
            <a:pPr>
              <a:buNone/>
            </a:pPr>
            <a:r>
              <a:rPr lang="en-US" dirty="0" smtClean="0"/>
              <a:t>$1,000 in one year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4953000"/>
            <a:ext cx="8153400" cy="190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/>
              <a:t>Crusoe has lower time preference: lend at  r ≥ 0.10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/>
              <a:t>Friday</a:t>
            </a:r>
            <a:r>
              <a:rPr kumimoji="0" lang="en-US" sz="2800" b="0" i="0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has higher time preference: borrow</a:t>
            </a:r>
            <a:r>
              <a:rPr kumimoji="0" lang="en-US" sz="2800" b="0" i="0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at  r ≤ 0.29</a:t>
            </a:r>
            <a:endParaRPr kumimoji="0" lang="en-US" sz="2800" b="0" i="0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/>
              <a:t>C</a:t>
            </a:r>
            <a:r>
              <a:rPr lang="en-US" sz="2800" noProof="0" dirty="0" smtClean="0"/>
              <a:t> will lend to F at  0.10 ≤ r ≤ 0.29</a:t>
            </a:r>
            <a:endParaRPr kumimoji="0" lang="en-US" sz="2800" b="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3400" y="1524000"/>
            <a:ext cx="83058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/>
              <a:t>Characteristic 11: </a:t>
            </a:r>
            <a:r>
              <a:rPr lang="en-US" sz="2800" u="sng" dirty="0" smtClean="0"/>
              <a:t>Time Market</a:t>
            </a:r>
            <a:endParaRPr kumimoji="0" lang="en-US" sz="28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138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Characteristic 11: </a:t>
            </a:r>
            <a:r>
              <a:rPr lang="en-US" u="sng" dirty="0" smtClean="0"/>
              <a:t>Time Market</a:t>
            </a:r>
          </a:p>
          <a:p>
            <a:pPr>
              <a:buNone/>
            </a:pPr>
            <a:r>
              <a:rPr lang="en-US" dirty="0" smtClean="0"/>
              <a:t>Conclusions</a:t>
            </a:r>
          </a:p>
          <a:p>
            <a:pPr>
              <a:buNone/>
            </a:pPr>
            <a:r>
              <a:rPr lang="en-US" dirty="0" smtClean="0"/>
              <a:t>	1. The pure rate of interest (r) is the basis for the</a:t>
            </a:r>
          </a:p>
          <a:p>
            <a:pPr>
              <a:buNone/>
            </a:pPr>
            <a:r>
              <a:rPr lang="en-US" dirty="0" smtClean="0"/>
              <a:t>	 	market rate of interest (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Market rate of interest is price of inter-temporal exchange of money</a:t>
            </a:r>
          </a:p>
          <a:p>
            <a:pPr>
              <a:buNone/>
            </a:pPr>
            <a:r>
              <a:rPr lang="en-US" dirty="0" smtClean="0"/>
              <a:t>Higher TP people demand present money</a:t>
            </a:r>
          </a:p>
          <a:p>
            <a:pPr>
              <a:buNone/>
            </a:pPr>
            <a:r>
              <a:rPr lang="en-US" dirty="0" smtClean="0"/>
              <a:t>Lower TP people supply present money</a:t>
            </a:r>
          </a:p>
          <a:p>
            <a:pPr>
              <a:buNone/>
            </a:pPr>
            <a:r>
              <a:rPr lang="en-US" dirty="0" smtClean="0"/>
              <a:t>Market clears at </a:t>
            </a:r>
            <a:r>
              <a:rPr lang="en-US" dirty="0" err="1" smtClean="0"/>
              <a:t>i</a:t>
            </a:r>
            <a:r>
              <a:rPr lang="en-US" dirty="0" smtClean="0"/>
              <a:t> where Q</a:t>
            </a:r>
            <a:r>
              <a:rPr lang="en-US" baseline="-25000" dirty="0" smtClean="0"/>
              <a:t>D</a:t>
            </a:r>
            <a:r>
              <a:rPr lang="en-US" dirty="0" smtClean="0"/>
              <a:t> = Q</a:t>
            </a:r>
            <a:r>
              <a:rPr lang="en-US" baseline="-25000" dirty="0" smtClean="0"/>
              <a:t>S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r is the same across time market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31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11: </a:t>
            </a:r>
            <a:r>
              <a:rPr lang="en-US" u="sng" dirty="0" smtClean="0"/>
              <a:t>Time Market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 Market-Clearing Interest Rate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i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		    S</a:t>
            </a:r>
          </a:p>
          <a:p>
            <a:pPr marL="0" indent="0">
              <a:buNone/>
            </a:pPr>
            <a:r>
              <a:rPr lang="en-US" dirty="0" smtClean="0"/>
              <a:t>  i</a:t>
            </a:r>
            <a:r>
              <a:rPr lang="en-US" baseline="-25000" dirty="0" smtClean="0"/>
              <a:t>0</a:t>
            </a:r>
            <a:r>
              <a:rPr lang="en-US" dirty="0" smtClean="0"/>
              <a:t>		   • A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	    D</a:t>
            </a:r>
          </a:p>
          <a:p>
            <a:pPr marL="0" indent="0">
              <a:buNone/>
            </a:pPr>
            <a:r>
              <a:rPr lang="en-US" dirty="0" smtClean="0"/>
              <a:t>		 PM</a:t>
            </a:r>
            <a:r>
              <a:rPr lang="en-US" baseline="-25000" dirty="0" smtClean="0"/>
              <a:t>0</a:t>
            </a:r>
            <a:r>
              <a:rPr lang="en-US" dirty="0" smtClean="0"/>
              <a:t>		Present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Money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143000" y="2819400"/>
            <a:ext cx="0" cy="2590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143000" y="5410200"/>
            <a:ext cx="2971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821180" y="3886200"/>
            <a:ext cx="17526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1937657" y="3962400"/>
            <a:ext cx="16002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53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Characteristic 11: </a:t>
            </a:r>
            <a:r>
              <a:rPr lang="en-US" u="sng" dirty="0" smtClean="0"/>
              <a:t>Time Market</a:t>
            </a:r>
          </a:p>
          <a:p>
            <a:pPr>
              <a:buNone/>
            </a:pPr>
            <a:r>
              <a:rPr lang="en-US" dirty="0" smtClean="0"/>
              <a:t>Divisions of the time market</a:t>
            </a:r>
          </a:p>
          <a:p>
            <a:pPr>
              <a:buNone/>
            </a:pPr>
            <a:r>
              <a:rPr lang="en-US" dirty="0" smtClean="0"/>
              <a:t>	1. Credit Market</a:t>
            </a:r>
          </a:p>
          <a:p>
            <a:pPr>
              <a:buNone/>
            </a:pPr>
            <a:r>
              <a:rPr lang="en-US" dirty="0" smtClean="0"/>
              <a:t>		• Consumer loan market</a:t>
            </a:r>
          </a:p>
          <a:p>
            <a:pPr>
              <a:buNone/>
            </a:pPr>
            <a:r>
              <a:rPr lang="en-US" dirty="0" smtClean="0"/>
              <a:t>		• Producer loan market</a:t>
            </a:r>
          </a:p>
          <a:p>
            <a:pPr>
              <a:buNone/>
            </a:pPr>
            <a:r>
              <a:rPr lang="en-US" dirty="0" smtClean="0"/>
              <a:t>	2. Capital Structure</a:t>
            </a:r>
          </a:p>
        </p:txBody>
      </p:sp>
    </p:spTree>
    <p:extLst>
      <p:ext uri="{BB962C8B-B14F-4D97-AF65-F5344CB8AC3E}">
        <p14:creationId xmlns:p14="http://schemas.microsoft.com/office/powerpoint/2010/main" val="4000188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11: </a:t>
            </a:r>
            <a:r>
              <a:rPr lang="en-US" u="sng" dirty="0" smtClean="0"/>
              <a:t>Time Market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Allocation of Present Money</a:t>
            </a:r>
          </a:p>
          <a:p>
            <a:pPr marL="0" indent="0">
              <a:buNone/>
            </a:pPr>
            <a:r>
              <a:rPr lang="en-US" dirty="0" err="1" smtClean="0"/>
              <a:t>i</a:t>
            </a:r>
            <a:r>
              <a:rPr lang="en-US" dirty="0" smtClean="0"/>
              <a:t>	        S</a:t>
            </a:r>
            <a:r>
              <a:rPr lang="en-US" baseline="-25000" dirty="0" smtClean="0"/>
              <a:t>0</a:t>
            </a:r>
            <a:r>
              <a:rPr lang="en-US" dirty="0" smtClean="0"/>
              <a:t>		</a:t>
            </a:r>
            <a:r>
              <a:rPr lang="en-US" dirty="0" err="1" smtClean="0"/>
              <a:t>i</a:t>
            </a:r>
            <a:r>
              <a:rPr lang="en-US" dirty="0" smtClean="0"/>
              <a:t> 			</a:t>
            </a:r>
          </a:p>
          <a:p>
            <a:pPr marL="0" indent="0">
              <a:buNone/>
            </a:pPr>
            <a:r>
              <a:rPr lang="en-US" dirty="0" smtClean="0"/>
              <a:t> i</a:t>
            </a:r>
            <a:r>
              <a:rPr lang="en-US" baseline="-25000" dirty="0" smtClean="0"/>
              <a:t>0</a:t>
            </a:r>
            <a:r>
              <a:rPr lang="en-US" dirty="0" smtClean="0"/>
              <a:t>	•A	     S</a:t>
            </a:r>
            <a:r>
              <a:rPr lang="en-US" baseline="-25000" dirty="0"/>
              <a:t>1</a:t>
            </a:r>
            <a:r>
              <a:rPr lang="en-US" dirty="0" smtClean="0"/>
              <a:t>				  S</a:t>
            </a:r>
            <a:r>
              <a:rPr lang="en-US" baseline="-25000" dirty="0" smtClean="0"/>
              <a:t>1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i</a:t>
            </a:r>
            <a:r>
              <a:rPr lang="en-US" baseline="-25000" dirty="0"/>
              <a:t>1</a:t>
            </a:r>
            <a:r>
              <a:rPr lang="en-US" dirty="0" smtClean="0"/>
              <a:t>	     •B         		  i</a:t>
            </a:r>
            <a:r>
              <a:rPr lang="en-US" baseline="-25000" dirty="0" smtClean="0"/>
              <a:t>1</a:t>
            </a:r>
            <a:r>
              <a:rPr lang="en-US" dirty="0" smtClean="0"/>
              <a:t>	    •B		 S</a:t>
            </a:r>
            <a:r>
              <a:rPr lang="en-US" baseline="-25000" dirty="0" smtClean="0"/>
              <a:t>0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	</a:t>
            </a:r>
            <a:r>
              <a:rPr lang="en-US" dirty="0" smtClean="0"/>
              <a:t>			  i</a:t>
            </a:r>
            <a:r>
              <a:rPr lang="en-US" baseline="-25000" dirty="0" smtClean="0"/>
              <a:t>0</a:t>
            </a:r>
            <a:r>
              <a:rPr lang="en-US" dirty="0" smtClean="0"/>
              <a:t>		•A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       D				       D</a:t>
            </a:r>
          </a:p>
          <a:p>
            <a:pPr marL="0" indent="0">
              <a:buNone/>
            </a:pPr>
            <a:r>
              <a:rPr lang="en-US" dirty="0" smtClean="0"/>
              <a:t>	 P</a:t>
            </a:r>
            <a:r>
              <a:rPr lang="en-US" baseline="-25000" dirty="0" smtClean="0"/>
              <a:t>0</a:t>
            </a:r>
            <a:r>
              <a:rPr lang="en-US" dirty="0" smtClean="0"/>
              <a:t> P</a:t>
            </a:r>
            <a:r>
              <a:rPr lang="en-US" baseline="-25000" dirty="0" smtClean="0"/>
              <a:t>1</a:t>
            </a:r>
            <a:r>
              <a:rPr lang="en-US" dirty="0" smtClean="0"/>
              <a:t>		PM		    P</a:t>
            </a:r>
            <a:r>
              <a:rPr lang="en-US" baseline="-25000" dirty="0" smtClean="0"/>
              <a:t>1</a:t>
            </a:r>
            <a:r>
              <a:rPr lang="en-US" dirty="0" smtClean="0"/>
              <a:t>  P</a:t>
            </a:r>
            <a:r>
              <a:rPr lang="en-US" baseline="-25000" dirty="0" smtClean="0"/>
              <a:t>0</a:t>
            </a:r>
            <a:r>
              <a:rPr lang="en-US" dirty="0" smtClean="0"/>
              <a:t>	PM</a:t>
            </a:r>
          </a:p>
          <a:p>
            <a:pPr marL="0" indent="0">
              <a:buNone/>
            </a:pPr>
            <a:r>
              <a:rPr lang="en-US" dirty="0" smtClean="0"/>
              <a:t>Credit Markets		Capital Structure 	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533400" y="2667000"/>
            <a:ext cx="0" cy="2667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33400" y="5334000"/>
            <a:ext cx="2514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4267200" y="2667000"/>
            <a:ext cx="4354" cy="2667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271554" y="5318760"/>
            <a:ext cx="2438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912223" y="3124200"/>
            <a:ext cx="1447800" cy="1752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938349" y="3314700"/>
            <a:ext cx="1219200" cy="10608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685800" y="2819400"/>
            <a:ext cx="950323" cy="8382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613365" y="3314700"/>
            <a:ext cx="1482635" cy="1562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4572000" y="3352800"/>
            <a:ext cx="11430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5040086" y="3886200"/>
            <a:ext cx="1404257" cy="1028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1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251</Words>
  <Application>Microsoft Office PowerPoint</Application>
  <PresentationFormat>On-screen Show (4:3)</PresentationFormat>
  <Paragraphs>108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Austrian Economics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2012-05-28T14:33:34Z</dcterms:created>
  <dcterms:modified xsi:type="dcterms:W3CDTF">2012-05-28T14:38:38Z</dcterms:modified>
</cp:coreProperties>
</file>