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ABF07-F0A8-4427-A783-DB602F6B201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663B4-9FD7-4CB4-AA9B-6EB671A0F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810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ABF07-F0A8-4427-A783-DB602F6B201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663B4-9FD7-4CB4-AA9B-6EB671A0F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931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ABF07-F0A8-4427-A783-DB602F6B201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663B4-9FD7-4CB4-AA9B-6EB671A0F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57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ABF07-F0A8-4427-A783-DB602F6B201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663B4-9FD7-4CB4-AA9B-6EB671A0F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941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ABF07-F0A8-4427-A783-DB602F6B201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663B4-9FD7-4CB4-AA9B-6EB671A0F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525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ABF07-F0A8-4427-A783-DB602F6B201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663B4-9FD7-4CB4-AA9B-6EB671A0F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349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ABF07-F0A8-4427-A783-DB602F6B201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663B4-9FD7-4CB4-AA9B-6EB671A0F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415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ABF07-F0A8-4427-A783-DB602F6B201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663B4-9FD7-4CB4-AA9B-6EB671A0F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000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ABF07-F0A8-4427-A783-DB602F6B201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663B4-9FD7-4CB4-AA9B-6EB671A0F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019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ABF07-F0A8-4427-A783-DB602F6B201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663B4-9FD7-4CB4-AA9B-6EB671A0F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4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ABF07-F0A8-4427-A783-DB602F6B201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663B4-9FD7-4CB4-AA9B-6EB671A0F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593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BF07-F0A8-4427-A783-DB602F6B201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663B4-9FD7-4CB4-AA9B-6EB671A0F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280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Austrian Economics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Unhampered Market Economy:</a:t>
            </a:r>
          </a:p>
          <a:p>
            <a:r>
              <a:rPr lang="en-US" dirty="0" smtClean="0"/>
              <a:t>Capital Structure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955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Characteristic </a:t>
            </a:r>
            <a:r>
              <a:rPr lang="en-US" dirty="0"/>
              <a:t>9</a:t>
            </a:r>
            <a:r>
              <a:rPr lang="en-US" dirty="0" smtClean="0"/>
              <a:t>: </a:t>
            </a:r>
            <a:r>
              <a:rPr lang="en-US" u="sng" dirty="0" smtClean="0"/>
              <a:t>Capital Structure</a:t>
            </a:r>
          </a:p>
          <a:p>
            <a:pPr>
              <a:buNone/>
            </a:pPr>
            <a:r>
              <a:rPr lang="en-US" dirty="0" smtClean="0"/>
              <a:t>Capital Structure is the array of capital goods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fitted together to produce consumer goods</a:t>
            </a:r>
          </a:p>
          <a:p>
            <a:pPr>
              <a:buNone/>
            </a:pPr>
            <a:r>
              <a:rPr lang="en-US" dirty="0" smtClean="0"/>
              <a:t>Production occurs in a sequence of stages from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earlier, primitive capital goods to later, sophisticated capital goods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33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Characteristic 9: </a:t>
            </a:r>
            <a:r>
              <a:rPr lang="en-US" u="sng" dirty="0" smtClean="0"/>
              <a:t>Capital Structure</a:t>
            </a:r>
          </a:p>
          <a:p>
            <a:pPr>
              <a:buNone/>
            </a:pPr>
            <a:r>
              <a:rPr lang="en-US" dirty="0" smtClean="0"/>
              <a:t>		    ↑			     ↑			↑</a:t>
            </a:r>
          </a:p>
          <a:p>
            <a:pPr>
              <a:buNone/>
            </a:pPr>
            <a:r>
              <a:rPr lang="en-US" dirty="0" smtClean="0"/>
              <a:t>   Labor, land,	    Labor, land,     Labor, land,</a:t>
            </a:r>
          </a:p>
          <a:p>
            <a:pPr>
              <a:buNone/>
            </a:pPr>
            <a:r>
              <a:rPr lang="en-US" dirty="0" smtClean="0"/>
              <a:t>   steel, presses	    rubber, cords	dyes, oil</a:t>
            </a: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	Labor, land, steel fenders, tires, paint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				Tundra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886200" y="5867400"/>
            <a:ext cx="1752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219200" y="5029200"/>
            <a:ext cx="6477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5220494" y="5448300"/>
            <a:ext cx="8374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>
            <a:off x="3467894" y="5448300"/>
            <a:ext cx="8374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>
            <a:off x="646906" y="4457700"/>
            <a:ext cx="1143794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>
            <a:off x="7123906" y="4457700"/>
            <a:ext cx="1143794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09600" y="3886200"/>
            <a:ext cx="746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608806" y="2516188"/>
            <a:ext cx="1588" cy="13708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8076406" y="2516188"/>
            <a:ext cx="794" cy="13708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608806" y="2514600"/>
            <a:ext cx="746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580606" y="2516188"/>
            <a:ext cx="0" cy="13708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H="1">
            <a:off x="5942806" y="2516188"/>
            <a:ext cx="1588" cy="13708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93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417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Characteristic 9: </a:t>
            </a:r>
            <a:r>
              <a:rPr lang="en-US" u="sng" dirty="0" smtClean="0"/>
              <a:t>Capital Structure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Physical production processes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Move from higher to lower stages</a:t>
            </a:r>
          </a:p>
          <a:p>
            <a:pPr marL="0" indent="0">
              <a:buNone/>
            </a:pPr>
            <a:r>
              <a:rPr lang="en-US" dirty="0" smtClean="0"/>
              <a:t>Evaluation of production processes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Move from lower to higher stages</a:t>
            </a:r>
          </a:p>
          <a:p>
            <a:pPr marL="0" indent="0">
              <a:buNone/>
            </a:pPr>
            <a:r>
              <a:rPr lang="en-US" dirty="0" smtClean="0"/>
              <a:t>Speculation reconciles them</a:t>
            </a:r>
          </a:p>
          <a:p>
            <a:pPr marL="0" indent="0">
              <a:buNone/>
            </a:pPr>
            <a:r>
              <a:rPr lang="en-US" dirty="0" smtClean="0"/>
              <a:t>Specificity of capital goods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• Prices more volatile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• Boom-Bust asymmetry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64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Characteristic 9: </a:t>
            </a:r>
            <a:r>
              <a:rPr lang="en-US" u="sng" dirty="0" smtClean="0"/>
              <a:t>Capital Structure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Capital structure is the economy</a:t>
            </a:r>
          </a:p>
          <a:p>
            <a:pPr marL="0" indent="0">
              <a:buNone/>
            </a:pPr>
            <a:r>
              <a:rPr lang="en-US" dirty="0" smtClean="0"/>
              <a:t>Integrate micro and macro</a:t>
            </a:r>
          </a:p>
          <a:p>
            <a:pPr marL="0" indent="0">
              <a:buNone/>
            </a:pPr>
            <a:r>
              <a:rPr lang="en-US" dirty="0" smtClean="0"/>
              <a:t>Vast majority of the economy is: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• Production of capital, not consumer, goods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• Trade among entrepreneurs, not between</a:t>
            </a:r>
          </a:p>
          <a:p>
            <a:pPr marL="0" indent="0">
              <a:buNone/>
            </a:pPr>
            <a:r>
              <a:rPr lang="en-US" dirty="0" smtClean="0"/>
              <a:t>	consumers and entrepreneurs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57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Characteristic 9: </a:t>
            </a:r>
            <a:r>
              <a:rPr lang="en-US" u="sng" dirty="0" smtClean="0"/>
              <a:t>Capital Structure</a:t>
            </a:r>
          </a:p>
          <a:p>
            <a:pPr>
              <a:buNone/>
            </a:pPr>
            <a:r>
              <a:rPr lang="en-US" dirty="0" smtClean="0"/>
              <a:t>Features of the capital structure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Complex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Vast number of production processes</a:t>
            </a:r>
          </a:p>
          <a:p>
            <a:pPr>
              <a:buNone/>
            </a:pPr>
            <a:r>
              <a:rPr lang="en-US" dirty="0" smtClean="0"/>
              <a:t>		Different entrepreneurs oversee each process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Flexible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Production processes can be changed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Profit and loss set boundaries of change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Coordinated (Harmonized)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Cooperation for mutual benefit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Competition allocates goods to their highest-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   valued uses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83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132</Words>
  <Application>Microsoft Office PowerPoint</Application>
  <PresentationFormat>On-screen Show (4:3)</PresentationFormat>
  <Paragraphs>50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Austrian Economics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Austrian Economics</dc:title>
  <dc:creator>Herbener, Jeffrey M.</dc:creator>
  <cp:lastModifiedBy>Herbener, Jeffrey M.</cp:lastModifiedBy>
  <cp:revision>1</cp:revision>
  <dcterms:created xsi:type="dcterms:W3CDTF">2012-05-28T14:25:30Z</dcterms:created>
  <dcterms:modified xsi:type="dcterms:W3CDTF">2012-05-28T14:27:50Z</dcterms:modified>
</cp:coreProperties>
</file>