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25BC01-0E70-4AFE-8BE2-1B1FF02F4004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805C9F-8861-47E0-94A7-2EF2E3DB7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695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242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4300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4A5F9-D089-4EE1-A97E-75C841331ABB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DC23F-E9CE-4B51-A0C9-13A82DF470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657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4A5F9-D089-4EE1-A97E-75C841331ABB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DC23F-E9CE-4B51-A0C9-13A82DF470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495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4A5F9-D089-4EE1-A97E-75C841331ABB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DC23F-E9CE-4B51-A0C9-13A82DF470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5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4A5F9-D089-4EE1-A97E-75C841331ABB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DC23F-E9CE-4B51-A0C9-13A82DF470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268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4A5F9-D089-4EE1-A97E-75C841331ABB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DC23F-E9CE-4B51-A0C9-13A82DF470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503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4A5F9-D089-4EE1-A97E-75C841331ABB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DC23F-E9CE-4B51-A0C9-13A82DF470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799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4A5F9-D089-4EE1-A97E-75C841331ABB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DC23F-E9CE-4B51-A0C9-13A82DF470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282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4A5F9-D089-4EE1-A97E-75C841331ABB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DC23F-E9CE-4B51-A0C9-13A82DF470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478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4A5F9-D089-4EE1-A97E-75C841331ABB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DC23F-E9CE-4B51-A0C9-13A82DF470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20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4A5F9-D089-4EE1-A97E-75C841331ABB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DC23F-E9CE-4B51-A0C9-13A82DF470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34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4A5F9-D089-4EE1-A97E-75C841331ABB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DC23F-E9CE-4B51-A0C9-13A82DF470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060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44A5F9-D089-4EE1-A97E-75C841331ABB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0DC23F-E9CE-4B51-A0C9-13A82DF470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78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Austrian Economics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Unhampered Market Economy: </a:t>
            </a:r>
          </a:p>
          <a:p>
            <a:r>
              <a:rPr lang="en-US" dirty="0" smtClean="0"/>
              <a:t>Profit and Production and</a:t>
            </a:r>
          </a:p>
          <a:p>
            <a:r>
              <a:rPr lang="en-US" dirty="0" smtClean="0"/>
              <a:t>Equity and Investment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71391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Characteristic </a:t>
            </a:r>
            <a:r>
              <a:rPr lang="en-US" dirty="0"/>
              <a:t>8</a:t>
            </a:r>
            <a:r>
              <a:rPr lang="en-US" dirty="0" smtClean="0"/>
              <a:t>: </a:t>
            </a:r>
            <a:r>
              <a:rPr lang="en-US" u="sng" dirty="0" smtClean="0"/>
              <a:t>Equity and Investment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Entrepreneurs economizing by earning equity   </a:t>
            </a:r>
          </a:p>
          <a:p>
            <a:pPr marL="0" indent="0">
              <a:buNone/>
            </a:pPr>
            <a:r>
              <a:rPr lang="en-US" dirty="0" smtClean="0"/>
              <a:t>   in their investments: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Invest in higher-valued capital capacity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Use lower-valued method of capital formation</a:t>
            </a:r>
          </a:p>
          <a:p>
            <a:pPr marL="0" indent="0">
              <a:buNone/>
            </a:pPr>
            <a:r>
              <a:rPr lang="en-US" dirty="0" smtClean="0"/>
              <a:t>Net Worth = Assets – Liabilities </a:t>
            </a:r>
          </a:p>
          <a:p>
            <a:pPr marL="0" indent="0">
              <a:buNone/>
            </a:pPr>
            <a:r>
              <a:rPr lang="en-US" dirty="0" smtClean="0"/>
              <a:t>Appraisement: entrepreneur compares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the anticipated asset price from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each line of investment and the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anticipated liabilities from each</a:t>
            </a:r>
          </a:p>
          <a:p>
            <a:pPr marL="0" indent="0">
              <a:buNone/>
            </a:pPr>
            <a:r>
              <a:rPr lang="en-US" dirty="0" smtClean="0"/>
              <a:t>   method of capital formation </a:t>
            </a:r>
          </a:p>
        </p:txBody>
      </p:sp>
    </p:spTree>
    <p:extLst>
      <p:ext uri="{BB962C8B-B14F-4D97-AF65-F5344CB8AC3E}">
        <p14:creationId xmlns:p14="http://schemas.microsoft.com/office/powerpoint/2010/main" val="2551154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Characteristic 8: </a:t>
            </a:r>
            <a:r>
              <a:rPr lang="en-US" u="sng" dirty="0" smtClean="0"/>
              <a:t>Equity and Investment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Crusoe’s Bakery – Equity of Different Lines</a:t>
            </a:r>
          </a:p>
          <a:p>
            <a:pPr marL="0" indent="0">
              <a:buNone/>
            </a:pPr>
            <a:r>
              <a:rPr lang="en-US" dirty="0" smtClean="0"/>
              <a:t>	Ovens	Tools		Warehouse</a:t>
            </a:r>
          </a:p>
          <a:p>
            <a:pPr marL="0" indent="0">
              <a:buNone/>
            </a:pPr>
            <a:r>
              <a:rPr lang="en-US" dirty="0" smtClean="0"/>
              <a:t>A	50,000	6,000	780,000</a:t>
            </a:r>
          </a:p>
          <a:p>
            <a:pPr marL="0" indent="0">
              <a:buNone/>
            </a:pPr>
            <a:r>
              <a:rPr lang="en-US" dirty="0" smtClean="0"/>
              <a:t>L	42,000	4,800	820,000</a:t>
            </a:r>
          </a:p>
          <a:p>
            <a:pPr marL="0" indent="0">
              <a:buNone/>
            </a:pPr>
            <a:r>
              <a:rPr lang="en-US" dirty="0" smtClean="0"/>
              <a:t>E	  8,000	1,200	 (40,000)</a:t>
            </a:r>
          </a:p>
          <a:p>
            <a:pPr marL="0" indent="0">
              <a:buNone/>
            </a:pPr>
            <a:r>
              <a:rPr lang="en-US" dirty="0" smtClean="0"/>
              <a:t>E/L	0.19		0.25		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1117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Characteristic 8: </a:t>
            </a:r>
            <a:r>
              <a:rPr lang="en-US" u="sng" dirty="0" smtClean="0"/>
              <a:t>Equity and Investment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Arbitrage of Investment</a:t>
            </a:r>
          </a:p>
          <a:p>
            <a:pPr marL="0" indent="0">
              <a:buNone/>
            </a:pPr>
            <a:r>
              <a:rPr lang="en-US" dirty="0" smtClean="0"/>
              <a:t>More investment in tools lowers the equity from</a:t>
            </a:r>
          </a:p>
          <a:p>
            <a:pPr marL="0" indent="0">
              <a:buNone/>
            </a:pPr>
            <a:r>
              <a:rPr lang="en-US" dirty="0" smtClean="0"/>
              <a:t>   even more investment</a:t>
            </a:r>
          </a:p>
          <a:p>
            <a:pPr marL="0" indent="0">
              <a:buNone/>
            </a:pPr>
            <a:r>
              <a:rPr lang="en-US" dirty="0" smtClean="0"/>
              <a:t>Less investment in other lines raises the equity</a:t>
            </a:r>
          </a:p>
          <a:p>
            <a:pPr marL="0" indent="0">
              <a:buNone/>
            </a:pPr>
            <a:r>
              <a:rPr lang="en-US" dirty="0" smtClean="0"/>
              <a:t>   in them</a:t>
            </a:r>
          </a:p>
          <a:p>
            <a:pPr marL="0" indent="0">
              <a:buNone/>
            </a:pPr>
            <a:r>
              <a:rPr lang="en-US" dirty="0" smtClean="0"/>
              <a:t>Equity accumulates in the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higher-valued assets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3368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7417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Characteristic 8: </a:t>
            </a:r>
            <a:r>
              <a:rPr lang="en-US" u="sng" dirty="0" smtClean="0"/>
              <a:t>Equity and Investment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Arbitrage of Investment</a:t>
            </a:r>
          </a:p>
          <a:p>
            <a:pPr marL="0" indent="0">
              <a:buNone/>
            </a:pPr>
            <a:r>
              <a:rPr lang="en-US" dirty="0" smtClean="0"/>
              <a:t>More </a:t>
            </a:r>
            <a:r>
              <a:rPr lang="en-US" dirty="0"/>
              <a:t>investment in </a:t>
            </a:r>
            <a:r>
              <a:rPr lang="en-US" dirty="0" smtClean="0"/>
              <a:t>tools increases the demand</a:t>
            </a:r>
          </a:p>
          <a:p>
            <a:pPr marL="0" indent="0">
              <a:buNone/>
            </a:pPr>
            <a:r>
              <a:rPr lang="en-US" dirty="0" smtClean="0"/>
              <a:t>   for tools and makes their production profitable</a:t>
            </a:r>
          </a:p>
          <a:p>
            <a:pPr marL="0" indent="0">
              <a:buNone/>
            </a:pPr>
            <a:r>
              <a:rPr lang="en-US" dirty="0" smtClean="0"/>
              <a:t>More production of tools moderates their prices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and raises the prices of inputs</a:t>
            </a:r>
          </a:p>
          <a:p>
            <a:pPr marL="0" indent="0">
              <a:buNone/>
            </a:pPr>
            <a:r>
              <a:rPr lang="en-US" dirty="0" smtClean="0"/>
              <a:t>Profit is earned temporarily throughout the capital </a:t>
            </a:r>
          </a:p>
          <a:p>
            <a:pPr marL="0" indent="0">
              <a:buNone/>
            </a:pPr>
            <a:r>
              <a:rPr lang="en-US" dirty="0" smtClean="0"/>
              <a:t>   structure and then imputed to the incomes of</a:t>
            </a:r>
          </a:p>
          <a:p>
            <a:pPr marL="0" indent="0">
              <a:buNone/>
            </a:pPr>
            <a:r>
              <a:rPr lang="en-US" dirty="0" smtClean="0"/>
              <a:t>   producers</a:t>
            </a:r>
          </a:p>
          <a:p>
            <a:pPr marL="0" indent="0">
              <a:buNone/>
            </a:pPr>
            <a:r>
              <a:rPr lang="en-US" dirty="0" smtClean="0"/>
              <a:t>Equity accumulates in capital goods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throughout the capital structure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8620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Characteristic 8: </a:t>
            </a:r>
            <a:r>
              <a:rPr lang="en-US" u="sng" dirty="0" smtClean="0"/>
              <a:t>Equity and Investment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Allocation of investment</a:t>
            </a:r>
          </a:p>
          <a:p>
            <a:pPr marL="0" indent="0">
              <a:buNone/>
            </a:pPr>
            <a:r>
              <a:rPr lang="en-US" dirty="0" smtClean="0"/>
              <a:t>   • Economizing</a:t>
            </a:r>
          </a:p>
          <a:p>
            <a:pPr marL="0" indent="0">
              <a:buNone/>
            </a:pPr>
            <a:r>
              <a:rPr lang="en-US" dirty="0" smtClean="0"/>
              <a:t>	Away from negative equity projects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Toward positive equity projects</a:t>
            </a:r>
          </a:p>
          <a:p>
            <a:pPr marL="0" indent="0">
              <a:buNone/>
            </a:pPr>
            <a:r>
              <a:rPr lang="en-US" dirty="0" smtClean="0"/>
              <a:t>   • Law of one price</a:t>
            </a:r>
          </a:p>
          <a:p>
            <a:pPr marL="0" indent="0">
              <a:buNone/>
            </a:pP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981022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Characteristic 8: </a:t>
            </a:r>
            <a:r>
              <a:rPr lang="en-US" u="sng" dirty="0" smtClean="0"/>
              <a:t>Equity and Investment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Conclusions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1. Profit guides production into higher-valued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goods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2. Profit guides selection of more efficient</a:t>
            </a:r>
          </a:p>
          <a:p>
            <a:pPr marL="0" indent="0">
              <a:buNone/>
            </a:pPr>
            <a:r>
              <a:rPr lang="en-US" dirty="0" smtClean="0"/>
              <a:t>	methods of production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3. Equity guides investment into higher-valued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lines of capital capacity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4. Equity guides investment across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the capital structure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1741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354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482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Characteristic 7: </a:t>
            </a:r>
            <a:r>
              <a:rPr lang="en-US" u="sng" dirty="0" smtClean="0"/>
              <a:t>Profit and Production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Entrepreneurs economize for society by earning</a:t>
            </a:r>
          </a:p>
          <a:p>
            <a:pPr marL="0" indent="0">
              <a:buNone/>
            </a:pPr>
            <a:r>
              <a:rPr lang="en-US" dirty="0" smtClean="0"/>
              <a:t>   profit in their production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Produce higher-valued outputs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Use lower-cost inputs</a:t>
            </a:r>
          </a:p>
          <a:p>
            <a:pPr marL="0" indent="0">
              <a:buNone/>
            </a:pPr>
            <a:r>
              <a:rPr lang="en-US" dirty="0" smtClean="0"/>
              <a:t>Net Income = Revenue – Costs</a:t>
            </a:r>
          </a:p>
          <a:p>
            <a:pPr marL="0" indent="0">
              <a:buNone/>
            </a:pPr>
            <a:r>
              <a:rPr lang="en-US" dirty="0" smtClean="0"/>
              <a:t>Appraisement: entrepreneur compares the</a:t>
            </a:r>
          </a:p>
          <a:p>
            <a:pPr marL="0" indent="0">
              <a:buNone/>
            </a:pPr>
            <a:r>
              <a:rPr lang="en-US" dirty="0" smtClean="0"/>
              <a:t>   anticipated revenues from each line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of output and the anticipated costs </a:t>
            </a:r>
          </a:p>
          <a:p>
            <a:pPr marL="0" indent="0">
              <a:buNone/>
            </a:pPr>
            <a:r>
              <a:rPr lang="en-US" dirty="0" smtClean="0"/>
              <a:t>   from each combinations of inputs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3030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7417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Characteristic 7: </a:t>
            </a:r>
            <a:r>
              <a:rPr lang="en-US" u="sng" dirty="0" smtClean="0"/>
              <a:t>Profit and Production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Crusoe’s Bakery – Profit of Different Lines</a:t>
            </a:r>
          </a:p>
          <a:p>
            <a:pPr marL="0" indent="0" algn="ctr">
              <a:buNone/>
            </a:pPr>
            <a:r>
              <a:rPr lang="en-US" u="sng" dirty="0" smtClean="0"/>
              <a:t>Cakes</a:t>
            </a:r>
            <a:r>
              <a:rPr lang="en-US" dirty="0" smtClean="0"/>
              <a:t>		</a:t>
            </a:r>
            <a:r>
              <a:rPr lang="en-US" u="sng" dirty="0" smtClean="0"/>
              <a:t>Breads</a:t>
            </a:r>
            <a:r>
              <a:rPr lang="en-US" dirty="0" smtClean="0"/>
              <a:t>	</a:t>
            </a:r>
            <a:r>
              <a:rPr lang="en-US" u="sng" dirty="0" smtClean="0"/>
              <a:t>Pastries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R	</a:t>
            </a:r>
            <a:r>
              <a:rPr lang="en-US" dirty="0"/>
              <a:t> </a:t>
            </a:r>
            <a:r>
              <a:rPr lang="en-US" dirty="0" smtClean="0"/>
              <a:t>      36,000  </a:t>
            </a:r>
            <a:r>
              <a:rPr lang="en-US" dirty="0"/>
              <a:t> </a:t>
            </a:r>
            <a:r>
              <a:rPr lang="en-US" dirty="0" smtClean="0"/>
              <a:t>     120,000         94,000</a:t>
            </a:r>
          </a:p>
          <a:p>
            <a:pPr marL="0" indent="0">
              <a:buNone/>
            </a:pPr>
            <a:r>
              <a:rPr lang="en-US" dirty="0" smtClean="0"/>
              <a:t>C	       38,000          86,000	        53,000</a:t>
            </a:r>
          </a:p>
          <a:p>
            <a:pPr marL="0" indent="0">
              <a:buNone/>
            </a:pPr>
            <a:r>
              <a:rPr lang="en-US" dirty="0" smtClean="0"/>
              <a:t>NI	       (2,000)          34,000	        41,000</a:t>
            </a:r>
          </a:p>
          <a:p>
            <a:pPr marL="0" indent="0">
              <a:buNone/>
            </a:pPr>
            <a:r>
              <a:rPr lang="en-US" dirty="0" smtClean="0"/>
              <a:t>NI/C		         	           0.28	           0.77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Contract cake production</a:t>
            </a:r>
          </a:p>
          <a:p>
            <a:pPr marL="0" indent="0">
              <a:buNone/>
            </a:pPr>
            <a:r>
              <a:rPr lang="en-US" dirty="0" smtClean="0"/>
              <a:t>Expand pastry production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8397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Characteristic 7: </a:t>
            </a:r>
            <a:r>
              <a:rPr lang="en-US" u="sng" dirty="0" smtClean="0"/>
              <a:t>Profit and Production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Arbitrage of Producer </a:t>
            </a:r>
            <a:r>
              <a:rPr lang="en-US" dirty="0"/>
              <a:t>G</a:t>
            </a:r>
            <a:r>
              <a:rPr lang="en-US" dirty="0" smtClean="0"/>
              <a:t>oods</a:t>
            </a:r>
          </a:p>
          <a:p>
            <a:pPr marL="0" indent="0">
              <a:buNone/>
            </a:pPr>
            <a:r>
              <a:rPr lang="en-US" dirty="0" smtClean="0"/>
              <a:t>Increased production increases the supply of </a:t>
            </a:r>
          </a:p>
          <a:p>
            <a:pPr marL="0" indent="0">
              <a:buNone/>
            </a:pPr>
            <a:r>
              <a:rPr lang="en-US" dirty="0" smtClean="0"/>
              <a:t>   pastries and pushes their prices down</a:t>
            </a:r>
          </a:p>
          <a:p>
            <a:pPr marL="0" indent="0">
              <a:buNone/>
            </a:pPr>
            <a:r>
              <a:rPr lang="en-US" dirty="0" smtClean="0"/>
              <a:t>Increased production increases the demand for</a:t>
            </a:r>
          </a:p>
          <a:p>
            <a:pPr marL="0" indent="0">
              <a:buNone/>
            </a:pPr>
            <a:r>
              <a:rPr lang="en-US" dirty="0" smtClean="0"/>
              <a:t>   inputs and pushes their prices up</a:t>
            </a:r>
          </a:p>
          <a:p>
            <a:pPr marL="0" indent="0">
              <a:buNone/>
            </a:pPr>
            <a:r>
              <a:rPr lang="en-US" dirty="0" smtClean="0"/>
              <a:t>Profit is earned temporarily then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the greater value is imputed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to the incomes of producers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484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smtClean="0"/>
              <a:t>Characteristic 7: </a:t>
            </a:r>
            <a:r>
              <a:rPr lang="en-US" u="sng" dirty="0" smtClean="0"/>
              <a:t>Profit and Production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Arbitrage of Producer Goods</a:t>
            </a:r>
          </a:p>
          <a:p>
            <a:pPr marL="0" indent="0">
              <a:buNone/>
            </a:pPr>
            <a:r>
              <a:rPr lang="en-US" dirty="0" smtClean="0"/>
              <a:t>Adjustment </a:t>
            </a:r>
            <a:r>
              <a:rPr lang="en-US" dirty="0"/>
              <a:t>of capital </a:t>
            </a:r>
            <a:r>
              <a:rPr lang="en-US" dirty="0" smtClean="0"/>
              <a:t>value to increased demand</a:t>
            </a:r>
          </a:p>
          <a:p>
            <a:pPr marL="0" indent="0">
              <a:buNone/>
            </a:pPr>
            <a:r>
              <a:rPr lang="en-US" dirty="0" smtClean="0"/>
              <a:t>   for producer goods depends on their specificity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</a:t>
            </a:r>
            <a:r>
              <a:rPr lang="en-US" dirty="0" smtClean="0"/>
              <a:t>• Labor</a:t>
            </a:r>
            <a:r>
              <a:rPr lang="en-US" dirty="0"/>
              <a:t>: non-specific no change in price</a:t>
            </a:r>
          </a:p>
          <a:p>
            <a:pPr marL="0" indent="0">
              <a:buNone/>
            </a:pPr>
            <a:r>
              <a:rPr lang="en-US" dirty="0"/>
              <a:t>   </a:t>
            </a:r>
            <a:r>
              <a:rPr lang="en-US" dirty="0" smtClean="0"/>
              <a:t>• Materials</a:t>
            </a:r>
            <a:r>
              <a:rPr lang="en-US" dirty="0"/>
              <a:t>: more specific so prices rise somewhat</a:t>
            </a:r>
          </a:p>
          <a:p>
            <a:pPr marL="0" indent="0">
              <a:buNone/>
            </a:pPr>
            <a:r>
              <a:rPr lang="en-US" dirty="0"/>
              <a:t>   </a:t>
            </a:r>
            <a:r>
              <a:rPr lang="en-US" dirty="0" smtClean="0"/>
              <a:t>• Specialized </a:t>
            </a:r>
            <a:r>
              <a:rPr lang="en-US" dirty="0"/>
              <a:t>equipment: very specific so price</a:t>
            </a:r>
          </a:p>
          <a:p>
            <a:pPr marL="0" indent="0">
              <a:buNone/>
            </a:pPr>
            <a:r>
              <a:rPr lang="en-US" dirty="0"/>
              <a:t>      </a:t>
            </a:r>
            <a:r>
              <a:rPr lang="en-US" dirty="0" smtClean="0"/>
              <a:t> increases </a:t>
            </a:r>
            <a:r>
              <a:rPr lang="en-US" dirty="0"/>
              <a:t>significantly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4250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Characteristic 7: </a:t>
            </a:r>
            <a:r>
              <a:rPr lang="en-US" u="sng" dirty="0" smtClean="0"/>
              <a:t>Profit and Production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Allocation of producer goods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Economizing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Away from lines suffering losses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Toward lines earning profit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Law of one price</a:t>
            </a:r>
          </a:p>
        </p:txBody>
      </p:sp>
    </p:spTree>
    <p:extLst>
      <p:ext uri="{BB962C8B-B14F-4D97-AF65-F5344CB8AC3E}">
        <p14:creationId xmlns:p14="http://schemas.microsoft.com/office/powerpoint/2010/main" val="1332804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Characteristic 7: </a:t>
            </a:r>
            <a:r>
              <a:rPr lang="en-US" u="sng" dirty="0" smtClean="0"/>
              <a:t>Profit and Production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Allocation of Producer Goods</a:t>
            </a:r>
          </a:p>
          <a:p>
            <a:pPr marL="0" indent="0">
              <a:buNone/>
            </a:pPr>
            <a:r>
              <a:rPr lang="en-US" dirty="0" smtClean="0"/>
              <a:t>P</a:t>
            </a:r>
            <a:r>
              <a:rPr lang="en-US" baseline="-25000" dirty="0" smtClean="0"/>
              <a:t>L</a:t>
            </a:r>
            <a:r>
              <a:rPr lang="en-US" dirty="0" smtClean="0"/>
              <a:t>		S</a:t>
            </a:r>
            <a:r>
              <a:rPr lang="en-US" baseline="-25000" dirty="0" smtClean="0"/>
              <a:t>0</a:t>
            </a:r>
            <a:r>
              <a:rPr lang="en-US" dirty="0" smtClean="0"/>
              <a:t>	P</a:t>
            </a:r>
            <a:r>
              <a:rPr lang="en-US" baseline="-25000" dirty="0" smtClean="0"/>
              <a:t>L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P</a:t>
            </a:r>
            <a:r>
              <a:rPr lang="en-US" baseline="-25000" dirty="0" smtClean="0"/>
              <a:t>0</a:t>
            </a:r>
            <a:r>
              <a:rPr lang="en-US" dirty="0" smtClean="0"/>
              <a:t>	• A         S</a:t>
            </a:r>
            <a:r>
              <a:rPr lang="en-US" baseline="-25000" dirty="0" smtClean="0"/>
              <a:t>1</a:t>
            </a:r>
            <a:r>
              <a:rPr lang="en-US" dirty="0" smtClean="0"/>
              <a:t>	       D		    S</a:t>
            </a:r>
            <a:r>
              <a:rPr lang="en-US" baseline="-25000" dirty="0" smtClean="0"/>
              <a:t>1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P</a:t>
            </a:r>
            <a:r>
              <a:rPr lang="en-US" baseline="-25000" dirty="0"/>
              <a:t>1</a:t>
            </a:r>
            <a:r>
              <a:rPr lang="en-US" dirty="0"/>
              <a:t>	</a:t>
            </a:r>
            <a:r>
              <a:rPr lang="en-US" dirty="0" smtClean="0"/>
              <a:t>      • </a:t>
            </a:r>
            <a:r>
              <a:rPr lang="en-US" dirty="0"/>
              <a:t>B</a:t>
            </a:r>
            <a:r>
              <a:rPr lang="en-US" dirty="0" smtClean="0"/>
              <a:t>  	 P</a:t>
            </a:r>
            <a:r>
              <a:rPr lang="en-US" baseline="-25000" dirty="0" smtClean="0"/>
              <a:t>1</a:t>
            </a:r>
            <a:r>
              <a:rPr lang="en-US" dirty="0" smtClean="0"/>
              <a:t>	    •  B	  S</a:t>
            </a:r>
            <a:r>
              <a:rPr lang="en-US" baseline="-25000" dirty="0" smtClean="0"/>
              <a:t>0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     D	</a:t>
            </a:r>
            <a:r>
              <a:rPr lang="en-US" dirty="0"/>
              <a:t> </a:t>
            </a:r>
            <a:r>
              <a:rPr lang="en-US" dirty="0" smtClean="0"/>
              <a:t>P</a:t>
            </a:r>
            <a:r>
              <a:rPr lang="en-US" baseline="-25000" dirty="0" smtClean="0"/>
              <a:t>0</a:t>
            </a:r>
            <a:r>
              <a:rPr lang="en-US" dirty="0" smtClean="0"/>
              <a:t>		•  A</a:t>
            </a:r>
          </a:p>
          <a:p>
            <a:pPr marL="0" indent="0">
              <a:buNone/>
            </a:pPr>
            <a:r>
              <a:rPr lang="en-US" dirty="0" smtClean="0"/>
              <a:t>	L</a:t>
            </a:r>
            <a:r>
              <a:rPr lang="en-US" baseline="-25000" dirty="0" smtClean="0"/>
              <a:t>0</a:t>
            </a:r>
            <a:r>
              <a:rPr lang="en-US" dirty="0"/>
              <a:t> </a:t>
            </a:r>
            <a:r>
              <a:rPr lang="en-US" dirty="0" smtClean="0"/>
              <a:t>  L</a:t>
            </a:r>
            <a:r>
              <a:rPr lang="en-US" baseline="-25000" dirty="0" smtClean="0"/>
              <a:t>1</a:t>
            </a:r>
            <a:r>
              <a:rPr lang="en-US" dirty="0" smtClean="0"/>
              <a:t>		Q</a:t>
            </a:r>
            <a:r>
              <a:rPr lang="en-US" baseline="-25000" dirty="0" smtClean="0"/>
              <a:t>L</a:t>
            </a:r>
            <a:r>
              <a:rPr lang="en-US" dirty="0" smtClean="0"/>
              <a:t>	    L</a:t>
            </a:r>
            <a:r>
              <a:rPr lang="en-US" baseline="-25000" dirty="0" smtClean="0"/>
              <a:t>1</a:t>
            </a:r>
            <a:r>
              <a:rPr lang="en-US" dirty="0" smtClean="0"/>
              <a:t>	L</a:t>
            </a:r>
            <a:r>
              <a:rPr lang="en-US" baseline="-25000" dirty="0" smtClean="0"/>
              <a:t>0</a:t>
            </a:r>
            <a:r>
              <a:rPr lang="en-US" dirty="0" smtClean="0"/>
              <a:t>	Q</a:t>
            </a:r>
            <a:r>
              <a:rPr lang="en-US" baseline="-25000" dirty="0" smtClean="0"/>
              <a:t>L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	Labor in P 		Labor in R</a:t>
            </a:r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533400" y="2895600"/>
            <a:ext cx="0" cy="2286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533400" y="5181600"/>
            <a:ext cx="2362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3352800" y="3048000"/>
            <a:ext cx="0" cy="2133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3352800" y="5181600"/>
            <a:ext cx="2286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838200" y="3429000"/>
            <a:ext cx="1424123" cy="1371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609600" y="3200400"/>
            <a:ext cx="1104900" cy="838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V="1">
            <a:off x="1166676" y="3744141"/>
            <a:ext cx="1095647" cy="9236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733800" y="3744141"/>
            <a:ext cx="1219200" cy="12850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3733800" y="3744141"/>
            <a:ext cx="1219200" cy="7897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4343400" y="4386670"/>
            <a:ext cx="1295400" cy="6425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9818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Characteristic 7: </a:t>
            </a:r>
            <a:r>
              <a:rPr lang="en-US" u="sng" dirty="0" smtClean="0"/>
              <a:t>Profit and Production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Crusoe’s Bakery – Costs of Different Methods</a:t>
            </a:r>
          </a:p>
          <a:p>
            <a:pPr marL="0" indent="0">
              <a:buNone/>
            </a:pPr>
            <a:r>
              <a:rPr lang="en-US" dirty="0" smtClean="0"/>
              <a:t>		Labor    Trans.  Equip.   Other	</a:t>
            </a:r>
            <a:r>
              <a:rPr lang="en-US" u="sng" dirty="0" smtClean="0"/>
              <a:t>Costs</a:t>
            </a:r>
            <a:endParaRPr lang="en-US" u="sng" dirty="0"/>
          </a:p>
          <a:p>
            <a:pPr marL="0" indent="0">
              <a:buNone/>
            </a:pPr>
            <a:r>
              <a:rPr lang="en-US" dirty="0" smtClean="0"/>
              <a:t>Comb. 1	31,000  2,000    9,000	 11,000	53,000</a:t>
            </a:r>
          </a:p>
          <a:p>
            <a:pPr marL="0" indent="0">
              <a:buNone/>
            </a:pPr>
            <a:r>
              <a:rPr lang="en-US" dirty="0" smtClean="0"/>
              <a:t>Comb. 2	23,000  8,000  12,000	 11,000	54,000</a:t>
            </a:r>
          </a:p>
          <a:p>
            <a:pPr marL="0" indent="0">
              <a:buNone/>
            </a:pPr>
            <a:r>
              <a:rPr lang="en-US" dirty="0" smtClean="0"/>
              <a:t>Comb. 3	34,000  5,000    8,000	 11,000	58,000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5263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Characteristic 7: </a:t>
            </a:r>
            <a:r>
              <a:rPr lang="en-US" u="sng" dirty="0" smtClean="0"/>
              <a:t>Profit and Production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Choice of the Method of Production</a:t>
            </a:r>
          </a:p>
          <a:p>
            <a:pPr marL="0" indent="0">
              <a:buNone/>
            </a:pPr>
            <a:r>
              <a:rPr lang="en-US" dirty="0" smtClean="0"/>
              <a:t>Each line of production uses efficient methods</a:t>
            </a:r>
          </a:p>
          <a:p>
            <a:pPr marL="0" indent="0">
              <a:buNone/>
            </a:pPr>
            <a:r>
              <a:rPr lang="en-US" dirty="0" smtClean="0"/>
              <a:t>Methods of different technical efficiency can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co-exist in the same line of production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Prices for specific producer goods adjust 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5668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524</Words>
  <Application>Microsoft Office PowerPoint</Application>
  <PresentationFormat>On-screen Show (4:3)</PresentationFormat>
  <Paragraphs>138</Paragraphs>
  <Slides>15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Austrian Economics</vt:lpstr>
      <vt:lpstr>Unhampered Market Economy</vt:lpstr>
      <vt:lpstr>Unhampered Market Economy</vt:lpstr>
      <vt:lpstr>Unhampered Market Economy</vt:lpstr>
      <vt:lpstr>Unhampered Market Economy</vt:lpstr>
      <vt:lpstr>Unhampered Market Economy</vt:lpstr>
      <vt:lpstr>Unhampered Market Economy</vt:lpstr>
      <vt:lpstr>Unhampered Market Economy</vt:lpstr>
      <vt:lpstr>Unhampered Market Economy</vt:lpstr>
      <vt:lpstr>Unhampered Market Economy</vt:lpstr>
      <vt:lpstr>Unhampered Market Economy</vt:lpstr>
      <vt:lpstr>Unhampered Market Economy</vt:lpstr>
      <vt:lpstr>Unhampered Market Economy</vt:lpstr>
      <vt:lpstr>Unhampered Market Economy</vt:lpstr>
      <vt:lpstr>Unhampered Market Economy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Austrian Economics</dc:title>
  <dc:creator>Herbener, Jeffrey M.</dc:creator>
  <cp:lastModifiedBy>Herbener, Jeffrey M.</cp:lastModifiedBy>
  <cp:revision>1</cp:revision>
  <dcterms:created xsi:type="dcterms:W3CDTF">2012-05-28T14:18:08Z</dcterms:created>
  <dcterms:modified xsi:type="dcterms:W3CDTF">2012-05-28T14:24:35Z</dcterms:modified>
</cp:coreProperties>
</file>