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503332-4AF0-4C66-BB62-BF8357DC4676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69AAC7-1BE4-4E14-B2CB-BADC0E9D2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331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8991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9416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1229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3880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1820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5003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3989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876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01E26-D2FC-41B4-9477-9D25C61CFE10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C282F-6227-41B3-811C-7F4BB4C13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333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01E26-D2FC-41B4-9477-9D25C61CFE10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C282F-6227-41B3-811C-7F4BB4C13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92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01E26-D2FC-41B4-9477-9D25C61CFE10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C282F-6227-41B3-811C-7F4BB4C13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064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01E26-D2FC-41B4-9477-9D25C61CFE10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C282F-6227-41B3-811C-7F4BB4C13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129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01E26-D2FC-41B4-9477-9D25C61CFE10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C282F-6227-41B3-811C-7F4BB4C13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771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01E26-D2FC-41B4-9477-9D25C61CFE10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C282F-6227-41B3-811C-7F4BB4C13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429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01E26-D2FC-41B4-9477-9D25C61CFE10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C282F-6227-41B3-811C-7F4BB4C13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114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01E26-D2FC-41B4-9477-9D25C61CFE10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C282F-6227-41B3-811C-7F4BB4C13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93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01E26-D2FC-41B4-9477-9D25C61CFE10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C282F-6227-41B3-811C-7F4BB4C13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52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01E26-D2FC-41B4-9477-9D25C61CFE10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C282F-6227-41B3-811C-7F4BB4C13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558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01E26-D2FC-41B4-9477-9D25C61CFE10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C282F-6227-41B3-811C-7F4BB4C13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81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01E26-D2FC-41B4-9477-9D25C61CFE10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C282F-6227-41B3-811C-7F4BB4C13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931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Unhampered Market Economy: Economic Calculation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184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Characteristic 6: </a:t>
            </a:r>
            <a:r>
              <a:rPr lang="en-US" u="sng" dirty="0" smtClean="0"/>
              <a:t>Economic Calculation</a:t>
            </a:r>
          </a:p>
          <a:p>
            <a:pPr>
              <a:buNone/>
            </a:pPr>
            <a:r>
              <a:rPr lang="en-US" dirty="0" smtClean="0"/>
              <a:t>Economic Calculation is the procedure for economizing the division of labor</a:t>
            </a:r>
          </a:p>
          <a:p>
            <a:pPr>
              <a:buNone/>
            </a:pPr>
            <a:r>
              <a:rPr lang="en-US" dirty="0" smtClean="0"/>
              <a:t>Economizing: Attain higher-valued ends using lower-valued means</a:t>
            </a:r>
          </a:p>
          <a:p>
            <a:pPr>
              <a:buNone/>
            </a:pPr>
            <a:r>
              <a:rPr lang="en-US" dirty="0" smtClean="0"/>
              <a:t>Personal economizing: the valuations to be compared exist in one person’s mind</a:t>
            </a:r>
          </a:p>
          <a:p>
            <a:pPr>
              <a:buNone/>
            </a:pPr>
            <a:r>
              <a:rPr lang="en-US" dirty="0" smtClean="0"/>
              <a:t>Social economizing: the valuations to be compared exist in different persons’ minds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444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686800" cy="54864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4500" dirty="0" smtClean="0"/>
              <a:t>Characteristic 6: </a:t>
            </a:r>
            <a:r>
              <a:rPr lang="en-US" sz="4500" u="sng" dirty="0" smtClean="0"/>
              <a:t>Economic Calculation</a:t>
            </a:r>
            <a:endParaRPr lang="en-US" sz="4500" dirty="0" smtClean="0"/>
          </a:p>
          <a:p>
            <a:pPr>
              <a:buNone/>
            </a:pPr>
            <a:r>
              <a:rPr lang="en-US" sz="4500" dirty="0" smtClean="0"/>
              <a:t>Compare valuations of consumer goods in the </a:t>
            </a:r>
          </a:p>
          <a:p>
            <a:pPr>
              <a:buNone/>
            </a:pPr>
            <a:r>
              <a:rPr lang="en-US" sz="4500" dirty="0" smtClean="0"/>
              <a:t>   minds of different persons</a:t>
            </a:r>
          </a:p>
          <a:p>
            <a:pPr>
              <a:buNone/>
            </a:pPr>
            <a:r>
              <a:rPr lang="en-US" sz="4500" dirty="0" smtClean="0"/>
              <a:t>Political decision</a:t>
            </a:r>
          </a:p>
          <a:p>
            <a:pPr>
              <a:buNone/>
            </a:pPr>
            <a:r>
              <a:rPr lang="en-US" sz="4500" dirty="0"/>
              <a:t>	</a:t>
            </a:r>
            <a:r>
              <a:rPr lang="en-US" sz="4500" dirty="0" smtClean="0"/>
              <a:t>• Representative: cannot experience the valuations</a:t>
            </a:r>
          </a:p>
          <a:p>
            <a:pPr>
              <a:buNone/>
            </a:pPr>
            <a:r>
              <a:rPr lang="en-US" sz="4500" dirty="0"/>
              <a:t>	</a:t>
            </a:r>
            <a:r>
              <a:rPr lang="en-US" sz="4500" dirty="0" smtClean="0"/>
              <a:t>      made by different persons or compare them</a:t>
            </a:r>
          </a:p>
          <a:p>
            <a:pPr>
              <a:buNone/>
            </a:pPr>
            <a:r>
              <a:rPr lang="en-US" sz="4500" dirty="0"/>
              <a:t>	</a:t>
            </a:r>
            <a:r>
              <a:rPr lang="en-US" sz="4500" dirty="0" smtClean="0"/>
              <a:t>• Democracy: cannot compare the valuations made</a:t>
            </a:r>
          </a:p>
          <a:p>
            <a:pPr>
              <a:buNone/>
            </a:pPr>
            <a:r>
              <a:rPr lang="en-US" sz="4500" dirty="0"/>
              <a:t>	</a:t>
            </a:r>
            <a:r>
              <a:rPr lang="en-US" sz="4500" dirty="0" smtClean="0"/>
              <a:t>	by different persons</a:t>
            </a:r>
          </a:p>
          <a:p>
            <a:pPr>
              <a:buNone/>
            </a:pPr>
            <a:r>
              <a:rPr lang="en-US" sz="4500" dirty="0" smtClean="0"/>
              <a:t>Economic decision</a:t>
            </a:r>
          </a:p>
          <a:p>
            <a:pPr>
              <a:buNone/>
            </a:pPr>
            <a:r>
              <a:rPr lang="en-US" sz="4500" dirty="0"/>
              <a:t>	</a:t>
            </a:r>
            <a:r>
              <a:rPr lang="en-US" sz="4500" dirty="0" smtClean="0"/>
              <a:t>• Entrepreneurs: can compare demands for consumer</a:t>
            </a:r>
          </a:p>
          <a:p>
            <a:pPr>
              <a:buNone/>
            </a:pPr>
            <a:r>
              <a:rPr lang="en-US" sz="4500" dirty="0"/>
              <a:t>	</a:t>
            </a:r>
            <a:r>
              <a:rPr lang="en-US" sz="4500" dirty="0" smtClean="0"/>
              <a:t> 	goods	made by different consumers</a:t>
            </a:r>
          </a:p>
          <a:p>
            <a:pPr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498296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686800" cy="5486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6: </a:t>
            </a:r>
            <a:r>
              <a:rPr lang="en-US" u="sng" dirty="0" smtClean="0"/>
              <a:t>Economic Calculation</a:t>
            </a:r>
            <a:endParaRPr lang="en-US" dirty="0" smtClean="0"/>
          </a:p>
          <a:p>
            <a:pPr>
              <a:buNone/>
            </a:pPr>
            <a:r>
              <a:rPr lang="en-US" dirty="0"/>
              <a:t>Compare opportunity cost of producer goods in the minds of different persons</a:t>
            </a:r>
          </a:p>
          <a:p>
            <a:pPr>
              <a:buNone/>
            </a:pPr>
            <a:r>
              <a:rPr lang="en-US" dirty="0" smtClean="0"/>
              <a:t>Political decision</a:t>
            </a:r>
          </a:p>
          <a:p>
            <a:pPr>
              <a:buNone/>
            </a:pPr>
            <a:r>
              <a:rPr lang="en-US" dirty="0"/>
              <a:t>	• </a:t>
            </a:r>
            <a:r>
              <a:rPr lang="en-US" dirty="0" smtClean="0"/>
              <a:t>Representative: </a:t>
            </a:r>
            <a:r>
              <a:rPr lang="en-US" dirty="0"/>
              <a:t>cannot experience </a:t>
            </a:r>
            <a:r>
              <a:rPr lang="en-US" dirty="0" smtClean="0"/>
              <a:t>the valuations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    made by different persons or compare them</a:t>
            </a:r>
            <a:endParaRPr lang="en-US" dirty="0"/>
          </a:p>
          <a:p>
            <a:pPr>
              <a:buNone/>
            </a:pPr>
            <a:r>
              <a:rPr lang="en-US" dirty="0"/>
              <a:t>	• Democracy: cannot compare </a:t>
            </a:r>
            <a:r>
              <a:rPr lang="en-US" dirty="0" smtClean="0"/>
              <a:t>the valuations made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by different persons</a:t>
            </a:r>
            <a:endParaRPr lang="en-US" dirty="0"/>
          </a:p>
          <a:p>
            <a:pPr>
              <a:buNone/>
            </a:pPr>
            <a:r>
              <a:rPr lang="en-US" dirty="0" smtClean="0"/>
              <a:t>Economic decision</a:t>
            </a:r>
          </a:p>
          <a:p>
            <a:pPr>
              <a:buNone/>
            </a:pPr>
            <a:r>
              <a:rPr lang="en-US" dirty="0"/>
              <a:t>	• Entrepreneurs: can </a:t>
            </a:r>
            <a:r>
              <a:rPr lang="en-US" dirty="0" smtClean="0"/>
              <a:t>compare demands for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producer goods made by different entrepreneurs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278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Characteristic 6: </a:t>
            </a:r>
            <a:r>
              <a:rPr lang="en-US" u="sng" dirty="0" smtClean="0"/>
              <a:t>Economic Calculation</a:t>
            </a:r>
          </a:p>
          <a:p>
            <a:pPr>
              <a:buNone/>
            </a:pPr>
            <a:r>
              <a:rPr lang="en-US" dirty="0" smtClean="0"/>
              <a:t>Basic Forms of Economic Calculation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Net Income = Revenues – Costs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Entrepreneurs use NI to make decisions about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	   the operation of their enterprises by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allocating producer goods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Net Worth = Assets – Liabilities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Entrepreneurs use NW to make decisions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	   about changing their enterprises by making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capital investments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033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Characteristic 6: </a:t>
            </a:r>
            <a:r>
              <a:rPr lang="en-US" u="sng" dirty="0" smtClean="0"/>
              <a:t>Economic Calculation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Crusoe’s Bakery: Net Income Statement</a:t>
            </a:r>
          </a:p>
          <a:p>
            <a:pPr marL="0" indent="0">
              <a:buNone/>
            </a:pPr>
            <a:r>
              <a:rPr lang="en-US" dirty="0" smtClean="0"/>
              <a:t>			Debit		Credit</a:t>
            </a:r>
          </a:p>
          <a:p>
            <a:pPr marL="0" indent="0">
              <a:buNone/>
            </a:pPr>
            <a:r>
              <a:rPr lang="en-US" dirty="0" smtClean="0"/>
              <a:t>Revenues				250,000</a:t>
            </a:r>
          </a:p>
          <a:p>
            <a:pPr marL="0" indent="0">
              <a:buNone/>
            </a:pPr>
            <a:r>
              <a:rPr lang="en-US" dirty="0" smtClean="0"/>
              <a:t>Expenses			         (177,000)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Advertising	2,500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Bookkeeping	2,000</a:t>
            </a:r>
          </a:p>
          <a:p>
            <a:pPr marL="0" indent="0">
              <a:buNone/>
            </a:pPr>
            <a:r>
              <a:rPr lang="en-US" dirty="0" smtClean="0"/>
              <a:t>   Depreciation	7,500</a:t>
            </a:r>
          </a:p>
          <a:p>
            <a:pPr marL="0" indent="0">
              <a:buNone/>
            </a:pPr>
            <a:r>
              <a:rPr lang="en-US" dirty="0" smtClean="0"/>
              <a:t>   Labor	      120,000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Material           45,000</a:t>
            </a:r>
          </a:p>
          <a:p>
            <a:pPr marL="0" indent="0">
              <a:buNone/>
            </a:pPr>
            <a:r>
              <a:rPr lang="en-US" i="1" dirty="0" smtClean="0"/>
              <a:t>Net Income</a:t>
            </a:r>
            <a:r>
              <a:rPr lang="en-US" dirty="0" smtClean="0"/>
              <a:t>				73,000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89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991600" cy="5562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Characteristic 6: </a:t>
            </a:r>
            <a:r>
              <a:rPr lang="en-US" u="sng" dirty="0" smtClean="0"/>
              <a:t>Economic Calculation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Crusoe’s Bakery: Net Worth Statement</a:t>
            </a:r>
          </a:p>
          <a:p>
            <a:pPr marL="0" indent="0">
              <a:buNone/>
            </a:pPr>
            <a:r>
              <a:rPr lang="en-US" sz="2800" u="sng" dirty="0" smtClean="0"/>
              <a:t>Assets                   </a:t>
            </a:r>
            <a:r>
              <a:rPr lang="en-US" sz="2800" dirty="0" smtClean="0"/>
              <a:t>	</a:t>
            </a:r>
            <a:r>
              <a:rPr lang="en-US" sz="2800" u="sng" dirty="0" smtClean="0"/>
              <a:t>Liabilities + Equity       __     </a:t>
            </a:r>
          </a:p>
          <a:p>
            <a:pPr marL="0" indent="0">
              <a:buNone/>
            </a:pPr>
            <a:r>
              <a:rPr lang="en-US" sz="2800" dirty="0" smtClean="0"/>
              <a:t>Cash	       10,000	Acc. Payable	    	6,000</a:t>
            </a:r>
          </a:p>
          <a:p>
            <a:pPr marL="0" indent="0">
              <a:buNone/>
            </a:pPr>
            <a:r>
              <a:rPr lang="en-US" sz="2800" dirty="0" smtClean="0"/>
              <a:t>Acc. Rec.     6,000	Notes Payable	7,000</a:t>
            </a:r>
          </a:p>
          <a:p>
            <a:pPr marL="0" indent="0">
              <a:buNone/>
            </a:pPr>
            <a:r>
              <a:rPr lang="en-US" sz="2800" dirty="0" smtClean="0"/>
              <a:t>Inventory    5,000	Debt for Equip.     23,000</a:t>
            </a:r>
          </a:p>
          <a:p>
            <a:pPr marL="0" indent="0">
              <a:buNone/>
            </a:pPr>
            <a:r>
              <a:rPr lang="en-US" sz="2800" dirty="0" smtClean="0"/>
              <a:t>Equip.	        50,000	Mortgage	       350,000</a:t>
            </a:r>
          </a:p>
          <a:p>
            <a:pPr marL="0" indent="0">
              <a:buNone/>
            </a:pPr>
            <a:r>
              <a:rPr lang="en-US" sz="2800" dirty="0" smtClean="0"/>
              <a:t>Building   500,000	    </a:t>
            </a:r>
            <a:r>
              <a:rPr lang="en-US" sz="2800" i="1" dirty="0" smtClean="0"/>
              <a:t>Total L.	       </a:t>
            </a:r>
            <a:r>
              <a:rPr lang="en-US" sz="2800" dirty="0" smtClean="0"/>
              <a:t>386,000</a:t>
            </a:r>
          </a:p>
          <a:p>
            <a:pPr marL="0" indent="0">
              <a:buNone/>
            </a:pPr>
            <a:r>
              <a:rPr lang="en-US" sz="2800" i="1" dirty="0" smtClean="0"/>
              <a:t>			    Equity</a:t>
            </a:r>
            <a:r>
              <a:rPr lang="en-US" sz="2800" dirty="0" smtClean="0"/>
              <a:t>	       185,000</a:t>
            </a:r>
            <a:endParaRPr lang="en-US" sz="2800" i="1" dirty="0" smtClean="0"/>
          </a:p>
          <a:p>
            <a:pPr marL="0" indent="0">
              <a:buNone/>
            </a:pPr>
            <a:r>
              <a:rPr lang="en-US" sz="2800" i="1" dirty="0" smtClean="0"/>
              <a:t>   Total A. </a:t>
            </a:r>
            <a:r>
              <a:rPr lang="en-US" sz="2800" dirty="0" smtClean="0"/>
              <a:t>571,000	</a:t>
            </a:r>
            <a:r>
              <a:rPr lang="en-US" sz="2800" i="1" dirty="0" smtClean="0"/>
              <a:t>Total L+E</a:t>
            </a:r>
            <a:r>
              <a:rPr lang="en-US" sz="2800" dirty="0"/>
              <a:t> </a:t>
            </a:r>
            <a:r>
              <a:rPr lang="en-US" sz="2800" dirty="0" smtClean="0"/>
              <a:t> 571,000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840082" y="2667000"/>
            <a:ext cx="76200" cy="3733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0959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Characteristic 6: </a:t>
            </a:r>
            <a:r>
              <a:rPr lang="en-US" u="sng" dirty="0" smtClean="0"/>
              <a:t>Economic Calculation</a:t>
            </a:r>
          </a:p>
          <a:p>
            <a:pPr>
              <a:buNone/>
            </a:pPr>
            <a:r>
              <a:rPr lang="en-US" dirty="0" smtClean="0"/>
              <a:t>Sources of Net Income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Entrepreneurs earn income for their contribution to the value of production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Their labor earns wages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Their capital investment earns interest</a:t>
            </a:r>
          </a:p>
          <a:p>
            <a:pPr>
              <a:buNone/>
            </a:pPr>
            <a:r>
              <a:rPr lang="en-US" dirty="0" smtClean="0"/>
              <a:t>	• Their leadership earns quasi-wages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Their foresight earns profit</a:t>
            </a:r>
          </a:p>
          <a:p>
            <a:pPr>
              <a:buNone/>
            </a:pPr>
            <a:r>
              <a:rPr lang="en-US" dirty="0" smtClean="0"/>
              <a:t>Sources of Net Worth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Entrepreneurs earn equity from their superior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foresight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195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3700" dirty="0" smtClean="0"/>
              <a:t>Characteristic 6: </a:t>
            </a:r>
            <a:r>
              <a:rPr lang="en-US" sz="3700" u="sng" dirty="0" smtClean="0"/>
              <a:t>Economic Calculation</a:t>
            </a:r>
          </a:p>
          <a:p>
            <a:pPr>
              <a:buNone/>
            </a:pPr>
            <a:r>
              <a:rPr lang="en-US" sz="3700" dirty="0" smtClean="0"/>
              <a:t>Conclusions</a:t>
            </a:r>
          </a:p>
          <a:p>
            <a:pPr>
              <a:buNone/>
            </a:pPr>
            <a:r>
              <a:rPr lang="en-US" sz="3700" dirty="0"/>
              <a:t>	</a:t>
            </a:r>
            <a:r>
              <a:rPr lang="en-US" sz="3700" dirty="0" smtClean="0"/>
              <a:t>1. Economic calculation is the only way to</a:t>
            </a:r>
          </a:p>
          <a:p>
            <a:pPr>
              <a:buNone/>
            </a:pPr>
            <a:r>
              <a:rPr lang="en-US" sz="3700" dirty="0"/>
              <a:t>	</a:t>
            </a:r>
            <a:r>
              <a:rPr lang="en-US" sz="3700" dirty="0" smtClean="0"/>
              <a:t> 	economize the division of labor</a:t>
            </a:r>
          </a:p>
          <a:p>
            <a:pPr>
              <a:buNone/>
            </a:pPr>
            <a:r>
              <a:rPr lang="en-US" sz="3700" dirty="0"/>
              <a:t>	</a:t>
            </a:r>
            <a:r>
              <a:rPr lang="en-US" sz="3700" dirty="0" smtClean="0"/>
              <a:t>2. Profit and equity indicate changes in social wealth</a:t>
            </a:r>
          </a:p>
          <a:p>
            <a:pPr>
              <a:buNone/>
            </a:pPr>
            <a:r>
              <a:rPr lang="en-US" sz="3700" dirty="0"/>
              <a:t>	</a:t>
            </a:r>
            <a:r>
              <a:rPr lang="en-US" sz="3700" dirty="0" smtClean="0"/>
              <a:t>	Earn profit (R&gt;C) and create equity: social wealth </a:t>
            </a:r>
            <a:r>
              <a:rPr lang="en-US" sz="3700" dirty="0"/>
              <a:t>↑</a:t>
            </a:r>
            <a:endParaRPr lang="en-US" sz="3700" dirty="0" smtClean="0"/>
          </a:p>
          <a:p>
            <a:pPr>
              <a:buNone/>
            </a:pPr>
            <a:r>
              <a:rPr lang="en-US" sz="3700" dirty="0"/>
              <a:t>	</a:t>
            </a:r>
            <a:r>
              <a:rPr lang="en-US" sz="3700" dirty="0" smtClean="0"/>
              <a:t>	Suffer loss (R&lt;C) and destroy equity: social wealth ↓</a:t>
            </a:r>
          </a:p>
          <a:p>
            <a:pPr>
              <a:buNone/>
            </a:pPr>
            <a:r>
              <a:rPr lang="en-US" sz="3700" dirty="0"/>
              <a:t>	</a:t>
            </a:r>
            <a:r>
              <a:rPr lang="en-US" sz="3700" dirty="0" smtClean="0"/>
              <a:t>3. Profit and equity are incentive for entrepreneurs</a:t>
            </a:r>
          </a:p>
          <a:p>
            <a:pPr>
              <a:buNone/>
            </a:pPr>
            <a:r>
              <a:rPr lang="en-US" sz="3700" dirty="0"/>
              <a:t>	</a:t>
            </a:r>
            <a:r>
              <a:rPr lang="en-US" sz="3700" dirty="0" smtClean="0"/>
              <a:t>	UME works by monetary incentive</a:t>
            </a:r>
          </a:p>
          <a:p>
            <a:pPr>
              <a:buNone/>
            </a:pPr>
            <a:r>
              <a:rPr lang="en-US" sz="3700" dirty="0"/>
              <a:t>	</a:t>
            </a:r>
            <a:r>
              <a:rPr lang="en-US" sz="3700" dirty="0" smtClean="0"/>
              <a:t>4. Entrepreneurs bear uncertainty by earning profit and</a:t>
            </a:r>
          </a:p>
          <a:p>
            <a:pPr>
              <a:buNone/>
            </a:pPr>
            <a:r>
              <a:rPr lang="en-US" sz="3700" dirty="0"/>
              <a:t>	</a:t>
            </a:r>
            <a:r>
              <a:rPr lang="en-US" sz="3700" dirty="0" smtClean="0"/>
              <a:t>       creating equity and suffering losses and destroying</a:t>
            </a:r>
          </a:p>
          <a:p>
            <a:pPr>
              <a:buNone/>
            </a:pPr>
            <a:r>
              <a:rPr lang="en-US" sz="3700" dirty="0"/>
              <a:t>	</a:t>
            </a:r>
            <a:r>
              <a:rPr lang="en-US" sz="3700" dirty="0" smtClean="0"/>
              <a:t>	equity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197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177</Words>
  <Application>Microsoft Office PowerPoint</Application>
  <PresentationFormat>On-screen Show (4:3)</PresentationFormat>
  <Paragraphs>100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Austrian Economics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1</cp:revision>
  <dcterms:created xsi:type="dcterms:W3CDTF">2012-05-28T14:03:48Z</dcterms:created>
  <dcterms:modified xsi:type="dcterms:W3CDTF">2012-05-28T14:06:25Z</dcterms:modified>
</cp:coreProperties>
</file>