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71760-FA17-4A54-A55B-34D1346CF451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FBAFB-64B5-4FFB-A55A-4625432E4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3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8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85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10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11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64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66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37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13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66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1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2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6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42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1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1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6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6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3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D2DF3-D7B4-429A-8939-266BC08AEEC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13A01-3656-4338-A93C-C66A9EC3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7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Prices of Producer Goods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46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Specificity of producer goods</a:t>
            </a:r>
          </a:p>
          <a:p>
            <a:pPr marL="0" indent="0">
              <a:buNone/>
            </a:pPr>
            <a:r>
              <a:rPr lang="en-US" dirty="0" smtClean="0"/>
              <a:t>More specific producer goods have more</a:t>
            </a:r>
          </a:p>
          <a:p>
            <a:pPr marL="0" indent="0">
              <a:buNone/>
            </a:pPr>
            <a:r>
              <a:rPr lang="en-US" dirty="0" smtClean="0"/>
              <a:t>   variation in their prices than less specific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producer goods</a:t>
            </a:r>
          </a:p>
          <a:p>
            <a:pPr marL="0" indent="0">
              <a:buNone/>
            </a:pPr>
            <a:r>
              <a:rPr lang="en-US" dirty="0" smtClean="0"/>
              <a:t>Crusoe’s Bakery: reduced demand for pastries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Price of labor may not fall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Price of materials fall a little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Price of spec. equip. falls a lot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 smtClean="0"/>
              <a:t>1. Level of price that clears the market</a:t>
            </a:r>
          </a:p>
          <a:p>
            <a:pPr marL="0" indent="0">
              <a:buNone/>
            </a:pPr>
            <a:r>
              <a:rPr lang="en-US" dirty="0" smtClean="0"/>
              <a:t>2. Law of one price</a:t>
            </a:r>
          </a:p>
          <a:p>
            <a:pPr marL="0" indent="0">
              <a:buNone/>
            </a:pPr>
            <a:r>
              <a:rPr lang="en-US" dirty="0" smtClean="0"/>
              <a:t>3. Price reflects the value of the producer good to the marginal traders</a:t>
            </a:r>
          </a:p>
          <a:p>
            <a:pPr marL="0" indent="0">
              <a:buNone/>
            </a:pPr>
            <a:r>
              <a:rPr lang="en-US" dirty="0" smtClean="0"/>
              <a:t>4. Changes in price from changes in preferences (OC, MR, r) and productivity (MPP, Durability) </a:t>
            </a:r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/>
              <a:t>P</a:t>
            </a:r>
            <a:r>
              <a:rPr lang="en-US" dirty="0" smtClean="0"/>
              <a:t>rices are speculative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8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</a:t>
            </a:r>
          </a:p>
          <a:p>
            <a:pPr marL="0" indent="0">
              <a:buNone/>
            </a:pPr>
            <a:r>
              <a:rPr lang="en-US" dirty="0" smtClean="0"/>
              <a:t>Durable good contains a bundle of services that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can be consumed only inter-temporally</a:t>
            </a:r>
          </a:p>
          <a:p>
            <a:pPr marL="0" indent="0">
              <a:buNone/>
            </a:pPr>
            <a:r>
              <a:rPr lang="en-US" dirty="0" smtClean="0"/>
              <a:t>Rent units of service of the durable good</a:t>
            </a:r>
          </a:p>
          <a:p>
            <a:pPr marL="0" indent="0">
              <a:buNone/>
            </a:pPr>
            <a:r>
              <a:rPr lang="en-US" dirty="0" smtClean="0"/>
              <a:t>Purchase the durable good itself to obtain all its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units of service over its useful 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50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 </a:t>
            </a:r>
          </a:p>
          <a:p>
            <a:pPr marL="0" indent="0">
              <a:buNone/>
            </a:pPr>
            <a:r>
              <a:rPr lang="en-US" dirty="0"/>
              <a:t>Supply by producer: opportunity cost</a:t>
            </a:r>
          </a:p>
          <a:p>
            <a:pPr marL="0" indent="0">
              <a:buNone/>
            </a:pPr>
            <a:r>
              <a:rPr lang="en-US" dirty="0"/>
              <a:t>    • Personal use</a:t>
            </a:r>
          </a:p>
          <a:p>
            <a:pPr marL="0" indent="0">
              <a:buNone/>
            </a:pPr>
            <a:r>
              <a:rPr lang="en-US" dirty="0"/>
              <a:t>    • Sell to another entrepreneur</a:t>
            </a:r>
          </a:p>
          <a:p>
            <a:pPr marL="0" indent="0">
              <a:buNone/>
            </a:pPr>
            <a:r>
              <a:rPr lang="en-US" dirty="0"/>
              <a:t>Law of Supply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6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</a:t>
            </a:r>
          </a:p>
          <a:p>
            <a:pPr marL="0" indent="0">
              <a:buNone/>
            </a:pPr>
            <a:r>
              <a:rPr lang="en-US" dirty="0"/>
              <a:t>Demand by entrepreneur: </a:t>
            </a:r>
            <a:r>
              <a:rPr lang="en-US" dirty="0" smtClean="0"/>
              <a:t> sum of DMRPs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• MPP of the producer good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• </a:t>
            </a:r>
            <a:r>
              <a:rPr lang="en-US" dirty="0"/>
              <a:t>Durability of the producer </a:t>
            </a:r>
            <a:r>
              <a:rPr lang="en-US" dirty="0" smtClean="0"/>
              <a:t>good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• MR of the output </a:t>
            </a:r>
            <a:r>
              <a:rPr lang="en-US" dirty="0" smtClean="0"/>
              <a:t>sold</a:t>
            </a:r>
          </a:p>
          <a:p>
            <a:pPr marL="0" indent="0">
              <a:buNone/>
            </a:pPr>
            <a:r>
              <a:rPr lang="en-US" dirty="0" smtClean="0"/>
              <a:t>    • </a:t>
            </a:r>
            <a:r>
              <a:rPr lang="en-US" dirty="0"/>
              <a:t>Rate of interest</a:t>
            </a:r>
          </a:p>
          <a:p>
            <a:pPr marL="0" indent="0">
              <a:buNone/>
            </a:pPr>
            <a:r>
              <a:rPr lang="en-US" dirty="0"/>
              <a:t>Law of Demand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3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959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 </a:t>
            </a:r>
          </a:p>
          <a:p>
            <a:pPr marL="0" indent="0" algn="ctr">
              <a:buNone/>
            </a:pPr>
            <a:r>
              <a:rPr lang="en-US" dirty="0" smtClean="0"/>
              <a:t>Crusoe’s Bakery: ovens in production </a:t>
            </a:r>
          </a:p>
          <a:p>
            <a:pPr marL="0" indent="0">
              <a:buNone/>
            </a:pPr>
            <a:r>
              <a:rPr lang="en-US" dirty="0" smtClean="0"/>
              <a:t>		MRP</a:t>
            </a:r>
            <a:r>
              <a:rPr lang="en-US" baseline="-25000" dirty="0" smtClean="0"/>
              <a:t>O1</a:t>
            </a:r>
            <a:r>
              <a:rPr lang="en-US" dirty="0" smtClean="0"/>
              <a:t>	DMRP</a:t>
            </a:r>
            <a:r>
              <a:rPr lang="en-US" baseline="-25000" dirty="0" smtClean="0"/>
              <a:t>O1</a:t>
            </a:r>
            <a:r>
              <a:rPr lang="en-US" dirty="0" smtClean="0"/>
              <a:t> (r = 0.05 per year)</a:t>
            </a:r>
          </a:p>
          <a:p>
            <a:pPr marL="0" indent="0">
              <a:buNone/>
            </a:pPr>
            <a:r>
              <a:rPr lang="en-US" dirty="0" smtClean="0"/>
              <a:t>Year 1	5,000		4,762</a:t>
            </a:r>
          </a:p>
          <a:p>
            <a:pPr marL="0" indent="0">
              <a:buNone/>
            </a:pPr>
            <a:r>
              <a:rPr lang="en-US" dirty="0" smtClean="0"/>
              <a:t>Year 2	6,000		5,442</a:t>
            </a:r>
          </a:p>
          <a:p>
            <a:pPr marL="0" indent="0">
              <a:buNone/>
            </a:pPr>
            <a:r>
              <a:rPr lang="en-US" dirty="0" smtClean="0"/>
              <a:t>Year 3	7,000		6,047</a:t>
            </a:r>
          </a:p>
          <a:p>
            <a:pPr marL="0" indent="0">
              <a:buNone/>
            </a:pPr>
            <a:r>
              <a:rPr lang="en-US" dirty="0" smtClean="0"/>
              <a:t>Year 4	8,000		6,582</a:t>
            </a:r>
          </a:p>
          <a:p>
            <a:pPr marL="0" indent="0">
              <a:buNone/>
            </a:pPr>
            <a:r>
              <a:rPr lang="en-US" dirty="0" smtClean="0"/>
              <a:t>Year 5	8,500		6,660</a:t>
            </a:r>
          </a:p>
          <a:p>
            <a:pPr marL="0" indent="0">
              <a:buNone/>
            </a:pPr>
            <a:r>
              <a:rPr lang="en-US" dirty="0" smtClean="0"/>
              <a:t>Year 6	9,000		6,716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Total			        36,209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1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</a:t>
            </a:r>
          </a:p>
          <a:p>
            <a:pPr marL="0" indent="0" algn="ctr">
              <a:buNone/>
            </a:pPr>
            <a:r>
              <a:rPr lang="en-US" dirty="0" smtClean="0"/>
              <a:t>Crusoe’s Bakery: ovens in production</a:t>
            </a:r>
          </a:p>
          <a:p>
            <a:pPr marL="0" indent="0">
              <a:buNone/>
            </a:pPr>
            <a:r>
              <a:rPr lang="en-US" u="sng" dirty="0" smtClean="0"/>
              <a:t>Ovens</a:t>
            </a:r>
            <a:r>
              <a:rPr lang="en-US" dirty="0" smtClean="0"/>
              <a:t>		</a:t>
            </a:r>
            <a:r>
              <a:rPr lang="en-US" u="sng" dirty="0" smtClean="0"/>
              <a:t>Sum of DMRPs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1</a:t>
            </a:r>
            <a:r>
              <a:rPr lang="en-US" baseline="30000" dirty="0" smtClean="0"/>
              <a:t>st</a:t>
            </a:r>
            <a:r>
              <a:rPr lang="en-US" dirty="0" smtClean="0"/>
              <a:t> – Pastries		36,209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2</a:t>
            </a:r>
            <a:r>
              <a:rPr lang="en-US" baseline="30000" dirty="0" smtClean="0"/>
              <a:t>nd</a:t>
            </a:r>
            <a:r>
              <a:rPr lang="en-US" dirty="0" smtClean="0"/>
              <a:t> – Breads		33,500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3</a:t>
            </a:r>
            <a:r>
              <a:rPr lang="en-US" baseline="30000" dirty="0" smtClean="0"/>
              <a:t>rd</a:t>
            </a:r>
            <a:r>
              <a:rPr lang="en-US" dirty="0" smtClean="0"/>
              <a:t> – Cakes 		29,800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4</a:t>
            </a:r>
            <a:r>
              <a:rPr lang="en-US" baseline="30000" dirty="0" smtClean="0"/>
              <a:t>th</a:t>
            </a:r>
            <a:r>
              <a:rPr lang="en-US" dirty="0" smtClean="0"/>
              <a:t> – Spec. Orders	22,500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4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</a:t>
            </a:r>
          </a:p>
          <a:p>
            <a:pPr marL="0" indent="0">
              <a:buNone/>
            </a:pPr>
            <a:r>
              <a:rPr lang="en-US" dirty="0" smtClean="0"/>
              <a:t>Price				        Market-Clearing Price</a:t>
            </a:r>
          </a:p>
          <a:p>
            <a:pPr marL="0" indent="0">
              <a:buNone/>
            </a:pPr>
            <a:r>
              <a:rPr lang="en-US" dirty="0" smtClean="0"/>
              <a:t>			     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P</a:t>
            </a:r>
            <a:r>
              <a:rPr lang="en-US" baseline="-25000" dirty="0" smtClean="0"/>
              <a:t>0</a:t>
            </a:r>
            <a:r>
              <a:rPr lang="en-US" dirty="0" smtClean="0"/>
              <a:t>	    • A</a:t>
            </a:r>
          </a:p>
          <a:p>
            <a:pPr marL="0" indent="0">
              <a:buNone/>
            </a:pPr>
            <a:r>
              <a:rPr lang="en-US" dirty="0" smtClean="0"/>
              <a:t>			     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    Q</a:t>
            </a:r>
            <a:r>
              <a:rPr lang="en-US" baseline="-25000" dirty="0" smtClean="0"/>
              <a:t>0</a:t>
            </a:r>
            <a:r>
              <a:rPr lang="en-US" dirty="0" smtClean="0"/>
              <a:t>		Quantity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Oven Market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3124200"/>
            <a:ext cx="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76400" y="5181600"/>
            <a:ext cx="2438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71700" y="3775166"/>
            <a:ext cx="14478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157549" y="3727269"/>
            <a:ext cx="14478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24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</a:t>
            </a:r>
          </a:p>
          <a:p>
            <a:pPr marL="0" indent="0">
              <a:buNone/>
            </a:pPr>
            <a:r>
              <a:rPr lang="en-US" dirty="0"/>
              <a:t>Price					        Changes in Price</a:t>
            </a:r>
          </a:p>
          <a:p>
            <a:pPr marL="0" indent="0">
              <a:buNone/>
            </a:pPr>
            <a:r>
              <a:rPr lang="en-US" dirty="0"/>
              <a:t>				S</a:t>
            </a:r>
          </a:p>
          <a:p>
            <a:pPr marL="0" indent="0">
              <a:buNone/>
            </a:pPr>
            <a:r>
              <a:rPr lang="en-US" dirty="0"/>
              <a:t>      P</a:t>
            </a:r>
            <a:r>
              <a:rPr lang="en-US" baseline="-25000" dirty="0"/>
              <a:t>1</a:t>
            </a:r>
            <a:r>
              <a:rPr lang="en-US" dirty="0"/>
              <a:t>			• B</a:t>
            </a:r>
          </a:p>
          <a:p>
            <a:pPr marL="0" indent="0">
              <a:buNone/>
            </a:pPr>
            <a:r>
              <a:rPr lang="en-US" dirty="0"/>
              <a:t>      P</a:t>
            </a:r>
            <a:r>
              <a:rPr lang="en-US" baseline="-25000" dirty="0"/>
              <a:t>0</a:t>
            </a:r>
            <a:r>
              <a:rPr lang="en-US" dirty="0"/>
              <a:t>		  • A		D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   D</a:t>
            </a:r>
            <a:r>
              <a:rPr lang="en-US" baseline="-25000" dirty="0"/>
              <a:t>0</a:t>
            </a:r>
            <a:r>
              <a:rPr lang="en-US" dirty="0"/>
              <a:t>  		</a:t>
            </a:r>
          </a:p>
          <a:p>
            <a:pPr marL="0" indent="0">
              <a:buNone/>
            </a:pPr>
            <a:r>
              <a:rPr lang="en-US" dirty="0"/>
              <a:t>		  Q</a:t>
            </a:r>
            <a:r>
              <a:rPr lang="en-US" baseline="-25000" dirty="0"/>
              <a:t>0</a:t>
            </a:r>
            <a:r>
              <a:rPr lang="en-US" dirty="0"/>
              <a:t>	Q</a:t>
            </a:r>
            <a:r>
              <a:rPr lang="en-US" baseline="-25000" dirty="0"/>
              <a:t>1</a:t>
            </a:r>
            <a:r>
              <a:rPr lang="en-US" dirty="0"/>
              <a:t>	      Quantity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smtClean="0"/>
              <a:t>Oven </a:t>
            </a:r>
            <a:r>
              <a:rPr lang="en-US" dirty="0"/>
              <a:t>Market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600200" y="2895600"/>
            <a:ext cx="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1600200" y="5410200"/>
            <a:ext cx="3124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905000" y="3505200"/>
            <a:ext cx="21717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905000" y="3962400"/>
            <a:ext cx="15240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819400" y="3505200"/>
            <a:ext cx="12573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4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5: </a:t>
            </a:r>
            <a:r>
              <a:rPr lang="en-US" u="sng" dirty="0" smtClean="0"/>
              <a:t>Prices of Producer Goods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Purchase Price – Capital Value</a:t>
            </a:r>
          </a:p>
          <a:p>
            <a:pPr>
              <a:buNone/>
            </a:pPr>
            <a:r>
              <a:rPr lang="en-US" dirty="0"/>
              <a:t>Four factors affect capital value of a capital good</a:t>
            </a:r>
          </a:p>
          <a:p>
            <a:pPr>
              <a:buNone/>
            </a:pPr>
            <a:r>
              <a:rPr lang="en-US" dirty="0"/>
              <a:t>	• Productivity of the capital good</a:t>
            </a:r>
          </a:p>
          <a:p>
            <a:pPr>
              <a:buNone/>
            </a:pPr>
            <a:r>
              <a:rPr lang="en-US" dirty="0"/>
              <a:t>		Greater productivity – larger capital value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/>
              <a:t>Durability of the capital good</a:t>
            </a:r>
          </a:p>
          <a:p>
            <a:pPr>
              <a:buNone/>
            </a:pPr>
            <a:r>
              <a:rPr lang="en-US" dirty="0"/>
              <a:t>		More durable – larger capital value</a:t>
            </a:r>
          </a:p>
          <a:p>
            <a:pPr>
              <a:buNone/>
            </a:pPr>
            <a:r>
              <a:rPr lang="en-US" dirty="0" smtClean="0"/>
              <a:t>    • </a:t>
            </a:r>
            <a:r>
              <a:rPr lang="en-US" dirty="0"/>
              <a:t>Price of output produced by the capital good</a:t>
            </a:r>
          </a:p>
          <a:p>
            <a:pPr>
              <a:buNone/>
            </a:pPr>
            <a:r>
              <a:rPr lang="en-US" dirty="0"/>
              <a:t>		Higher price – larger capital value</a:t>
            </a:r>
          </a:p>
          <a:p>
            <a:pPr>
              <a:buNone/>
            </a:pPr>
            <a:r>
              <a:rPr lang="en-US" dirty="0"/>
              <a:t>	• Rate of interest</a:t>
            </a:r>
          </a:p>
          <a:p>
            <a:pPr>
              <a:buNone/>
            </a:pPr>
            <a:r>
              <a:rPr lang="en-US" dirty="0"/>
              <a:t>		Lower interest rate – larger capital value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54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389</Words>
  <Application>Microsoft Office PowerPoint</Application>
  <PresentationFormat>On-screen Show (4:3)</PresentationFormat>
  <Paragraphs>107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2012-05-28T13:59:23Z</dcterms:created>
  <dcterms:modified xsi:type="dcterms:W3CDTF">2012-05-28T14:02:45Z</dcterms:modified>
</cp:coreProperties>
</file>