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792948-4085-448C-8855-7F73B538E267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7B45D2-D95F-41A9-9A2D-CA2A5CD86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000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618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3457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1704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9199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9585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0926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5520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4979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8147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0233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52C3C-123E-4F03-803E-1BD320DEE739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BC61-3017-449E-A23F-153E9C2F7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185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52C3C-123E-4F03-803E-1BD320DEE739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BC61-3017-449E-A23F-153E9C2F7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793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52C3C-123E-4F03-803E-1BD320DEE739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BC61-3017-449E-A23F-153E9C2F7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464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52C3C-123E-4F03-803E-1BD320DEE739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BC61-3017-449E-A23F-153E9C2F7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587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52C3C-123E-4F03-803E-1BD320DEE739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BC61-3017-449E-A23F-153E9C2F7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499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52C3C-123E-4F03-803E-1BD320DEE739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BC61-3017-449E-A23F-153E9C2F7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252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52C3C-123E-4F03-803E-1BD320DEE739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BC61-3017-449E-A23F-153E9C2F7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170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52C3C-123E-4F03-803E-1BD320DEE739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BC61-3017-449E-A23F-153E9C2F7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4077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52C3C-123E-4F03-803E-1BD320DEE739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BC61-3017-449E-A23F-153E9C2F7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70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52C3C-123E-4F03-803E-1BD320DEE739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BC61-3017-449E-A23F-153E9C2F7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45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52C3C-123E-4F03-803E-1BD320DEE739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BC61-3017-449E-A23F-153E9C2F7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7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D52C3C-123E-4F03-803E-1BD320DEE739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B6BC61-3017-449E-A23F-153E9C2F7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306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Austrian Economics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Unhampered Market Economy: Prices of Producer Goods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64832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Characteristic 5: </a:t>
            </a:r>
            <a:r>
              <a:rPr lang="en-US" u="sng" dirty="0" smtClean="0"/>
              <a:t>Prices of Producer Goods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Rental Price</a:t>
            </a:r>
          </a:p>
          <a:p>
            <a:pPr marL="0" indent="0">
              <a:buNone/>
            </a:pPr>
            <a:r>
              <a:rPr lang="en-US" dirty="0" smtClean="0"/>
              <a:t>Price				        Market-Clearing Price</a:t>
            </a:r>
          </a:p>
          <a:p>
            <a:pPr marL="0" indent="0">
              <a:buNone/>
            </a:pPr>
            <a:r>
              <a:rPr lang="en-US" dirty="0" smtClean="0"/>
              <a:t>				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P</a:t>
            </a:r>
            <a:r>
              <a:rPr lang="en-US" baseline="-25000" dirty="0" smtClean="0"/>
              <a:t>0</a:t>
            </a:r>
            <a:r>
              <a:rPr lang="en-US" dirty="0" smtClean="0"/>
              <a:t>	      •A</a:t>
            </a:r>
          </a:p>
          <a:p>
            <a:pPr marL="0" indent="0">
              <a:buNone/>
            </a:pPr>
            <a:r>
              <a:rPr lang="en-US" dirty="0" smtClean="0"/>
              <a:t>				D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      Q</a:t>
            </a:r>
            <a:r>
              <a:rPr lang="en-US" baseline="-25000" dirty="0" smtClean="0"/>
              <a:t>0</a:t>
            </a:r>
            <a:r>
              <a:rPr lang="en-US" dirty="0" smtClean="0"/>
              <a:t>		Quantity</a:t>
            </a:r>
          </a:p>
          <a:p>
            <a:pPr marL="0" indent="0">
              <a:buNone/>
            </a:pPr>
            <a:r>
              <a:rPr lang="en-US" dirty="0" smtClean="0"/>
              <a:t>		Labor Market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1676400" y="5105400"/>
            <a:ext cx="3276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1676400" y="3200400"/>
            <a:ext cx="0" cy="1905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2133600" y="3657600"/>
            <a:ext cx="1738449" cy="11386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2133600" y="3657600"/>
            <a:ext cx="1676400" cy="11386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58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Characteristic 5: </a:t>
            </a:r>
            <a:r>
              <a:rPr lang="en-US" u="sng" dirty="0" smtClean="0"/>
              <a:t>Prices of Producer Goods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Rental Prices</a:t>
            </a:r>
          </a:p>
          <a:p>
            <a:pPr marL="0" indent="0">
              <a:buNone/>
            </a:pPr>
            <a:r>
              <a:rPr lang="en-US" dirty="0" smtClean="0"/>
              <a:t>Price					        Changes in Price</a:t>
            </a:r>
          </a:p>
          <a:p>
            <a:pPr marL="0" indent="0">
              <a:buNone/>
            </a:pPr>
            <a:r>
              <a:rPr lang="en-US" dirty="0" smtClean="0"/>
              <a:t>				S</a:t>
            </a:r>
          </a:p>
          <a:p>
            <a:pPr marL="0" indent="0">
              <a:buNone/>
            </a:pPr>
            <a:r>
              <a:rPr lang="en-US" dirty="0" smtClean="0"/>
              <a:t>      P</a:t>
            </a:r>
            <a:r>
              <a:rPr lang="en-US" baseline="-25000" dirty="0" smtClean="0"/>
              <a:t>1</a:t>
            </a:r>
            <a:r>
              <a:rPr lang="en-US" dirty="0" smtClean="0"/>
              <a:t>			• B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P</a:t>
            </a:r>
            <a:r>
              <a:rPr lang="en-US" baseline="-25000" dirty="0" smtClean="0"/>
              <a:t>0</a:t>
            </a:r>
            <a:r>
              <a:rPr lang="en-US" dirty="0" smtClean="0"/>
              <a:t>		  • A		D</a:t>
            </a:r>
            <a:r>
              <a:rPr lang="en-US" baseline="-25000" dirty="0" smtClean="0"/>
              <a:t>1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   D</a:t>
            </a:r>
            <a:r>
              <a:rPr lang="en-US" baseline="-25000" dirty="0" smtClean="0"/>
              <a:t>0</a:t>
            </a:r>
            <a:r>
              <a:rPr lang="en-US" dirty="0" smtClean="0"/>
              <a:t>  		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  Q</a:t>
            </a:r>
            <a:r>
              <a:rPr lang="en-US" baseline="-25000" dirty="0" smtClean="0"/>
              <a:t>0</a:t>
            </a:r>
            <a:r>
              <a:rPr lang="en-US" dirty="0" smtClean="0"/>
              <a:t>	Q</a:t>
            </a:r>
            <a:r>
              <a:rPr lang="en-US" baseline="-25000" dirty="0" smtClean="0"/>
              <a:t>1</a:t>
            </a:r>
            <a:r>
              <a:rPr lang="en-US" dirty="0" smtClean="0"/>
              <a:t>	      Quantity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Labor Market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1600200" y="3200400"/>
            <a:ext cx="0" cy="2133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1600200" y="5334000"/>
            <a:ext cx="3124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828800" y="4152900"/>
            <a:ext cx="1676400" cy="8001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2444931" y="3500846"/>
            <a:ext cx="1669869" cy="8425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2156460" y="3505200"/>
            <a:ext cx="1828800" cy="1447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7265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Characteristic 5: </a:t>
            </a:r>
            <a:r>
              <a:rPr lang="en-US" u="sng" dirty="0" smtClean="0"/>
              <a:t>Prices of Producer Goods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Durable good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• Bundle of units of service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• Units used inter-temporally</a:t>
            </a:r>
          </a:p>
          <a:p>
            <a:pPr marL="0" indent="0">
              <a:buNone/>
            </a:pPr>
            <a:r>
              <a:rPr lang="en-US" dirty="0" smtClean="0"/>
              <a:t>Rental price: price to buy a unit of service of a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durable good</a:t>
            </a:r>
          </a:p>
          <a:p>
            <a:pPr marL="0" indent="0">
              <a:buNone/>
            </a:pPr>
            <a:r>
              <a:rPr lang="en-US" dirty="0" smtClean="0"/>
              <a:t>Purchase price (Capital Value): price to buy the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durable good itself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5886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7417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4102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Characteristic 5: </a:t>
            </a:r>
            <a:r>
              <a:rPr lang="en-US" u="sng" dirty="0" smtClean="0"/>
              <a:t>Prices of Producer Goods</a:t>
            </a:r>
            <a:endParaRPr lang="en-US" dirty="0" smtClean="0"/>
          </a:p>
          <a:p>
            <a:pPr marL="0" indent="0">
              <a:buNone/>
            </a:pPr>
            <a:r>
              <a:rPr lang="en-US" sz="2800" dirty="0" smtClean="0"/>
              <a:t>			Preferences</a:t>
            </a:r>
          </a:p>
          <a:p>
            <a:pPr marL="0" indent="0">
              <a:buNone/>
            </a:pPr>
            <a:r>
              <a:rPr lang="en-US" sz="2800" dirty="0" smtClean="0"/>
              <a:t>			        ↓</a:t>
            </a:r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 smtClean="0"/>
              <a:t>	  Demand and Supply</a:t>
            </a:r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 smtClean="0"/>
              <a:t>		         ↓</a:t>
            </a:r>
          </a:p>
          <a:p>
            <a:pPr marL="0" indent="0">
              <a:buNone/>
            </a:pPr>
            <a:r>
              <a:rPr lang="en-US" sz="2800" dirty="0" smtClean="0"/>
              <a:t>	</a:t>
            </a:r>
            <a:r>
              <a:rPr lang="en-US" sz="2800" dirty="0"/>
              <a:t>	</a:t>
            </a:r>
            <a:r>
              <a:rPr lang="en-US" sz="2800" dirty="0" smtClean="0"/>
              <a:t>Prices of Consumer Goods </a:t>
            </a:r>
          </a:p>
          <a:p>
            <a:pPr marL="0" indent="0">
              <a:buNone/>
            </a:pPr>
            <a:r>
              <a:rPr lang="en-US" sz="2800" dirty="0" smtClean="0"/>
              <a:t>      </a:t>
            </a:r>
            <a:r>
              <a:rPr lang="en-US" sz="2800" dirty="0"/>
              <a:t>	</a:t>
            </a:r>
            <a:r>
              <a:rPr lang="en-US" sz="2800" dirty="0" smtClean="0"/>
              <a:t>			     ↓</a:t>
            </a:r>
          </a:p>
          <a:p>
            <a:pPr marL="0" indent="0">
              <a:buNone/>
            </a:pPr>
            <a:r>
              <a:rPr lang="en-US" sz="2800" dirty="0" smtClean="0"/>
              <a:t>Supply of Prod. Goods	Demand for Prod. Goods</a:t>
            </a:r>
          </a:p>
          <a:p>
            <a:pPr marL="0" indent="0"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by Producers 		        by Entrepreneurs</a:t>
            </a:r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 smtClean="0"/>
              <a:t>	  ↘		        ↙</a:t>
            </a:r>
          </a:p>
          <a:p>
            <a:pPr marL="0" indent="0">
              <a:buNone/>
            </a:pPr>
            <a:r>
              <a:rPr lang="en-US" sz="2800" dirty="0"/>
              <a:t>	 </a:t>
            </a:r>
            <a:r>
              <a:rPr lang="en-US" sz="2800" dirty="0" smtClean="0"/>
              <a:t>       Prices of Producer Goods</a:t>
            </a:r>
            <a:endParaRPr lang="en-US" sz="2800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1066800" y="3048000"/>
            <a:ext cx="0" cy="1752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1066800" y="2209800"/>
            <a:ext cx="2057400" cy="838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8740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7417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Characteristic 5: </a:t>
            </a:r>
            <a:r>
              <a:rPr lang="en-US" u="sng" dirty="0" smtClean="0"/>
              <a:t>Prices of Producer Goods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Rental Price</a:t>
            </a:r>
          </a:p>
          <a:p>
            <a:pPr marL="0" indent="0">
              <a:buNone/>
            </a:pPr>
            <a:r>
              <a:rPr lang="en-US" dirty="0" smtClean="0"/>
              <a:t>Supply by producer: opportunity cost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• Personal use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• Sell to another entrepreneur</a:t>
            </a:r>
          </a:p>
          <a:p>
            <a:pPr marL="0" indent="0">
              <a:buNone/>
            </a:pPr>
            <a:r>
              <a:rPr lang="en-US" dirty="0" smtClean="0"/>
              <a:t>Law of Supply</a:t>
            </a:r>
          </a:p>
        </p:txBody>
      </p:sp>
    </p:spTree>
    <p:extLst>
      <p:ext uri="{BB962C8B-B14F-4D97-AF65-F5344CB8AC3E}">
        <p14:creationId xmlns:p14="http://schemas.microsoft.com/office/powerpoint/2010/main" val="2690089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Characteristic 5: </a:t>
            </a:r>
            <a:r>
              <a:rPr lang="en-US" u="sng" dirty="0" smtClean="0"/>
              <a:t>Prices of Producer Goods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Rental Price</a:t>
            </a:r>
          </a:p>
          <a:p>
            <a:pPr marL="0" indent="0">
              <a:buNone/>
            </a:pPr>
            <a:r>
              <a:rPr lang="en-US" dirty="0"/>
              <a:t>Demand by entrepreneur: DMRP</a:t>
            </a:r>
          </a:p>
          <a:p>
            <a:pPr marL="0" indent="0">
              <a:buNone/>
            </a:pPr>
            <a:r>
              <a:rPr lang="en-US" dirty="0"/>
              <a:t>    • MPP of the producer good</a:t>
            </a:r>
          </a:p>
          <a:p>
            <a:pPr marL="0" indent="0">
              <a:buNone/>
            </a:pPr>
            <a:r>
              <a:rPr lang="en-US" dirty="0"/>
              <a:t>    • MR of the output sold</a:t>
            </a:r>
          </a:p>
          <a:p>
            <a:pPr marL="0" indent="0">
              <a:buNone/>
            </a:pPr>
            <a:r>
              <a:rPr lang="en-US" dirty="0"/>
              <a:t>    • Rate of </a:t>
            </a:r>
            <a:r>
              <a:rPr lang="en-US" dirty="0" smtClean="0"/>
              <a:t>interest</a:t>
            </a:r>
          </a:p>
          <a:p>
            <a:pPr marL="0" indent="0">
              <a:buNone/>
            </a:pPr>
            <a:r>
              <a:rPr lang="en-US" dirty="0" smtClean="0"/>
              <a:t>Law of Demand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7474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4864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Characteristic 5: </a:t>
            </a:r>
            <a:r>
              <a:rPr lang="en-US" u="sng" dirty="0" smtClean="0"/>
              <a:t>Prices of Producer Goods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Rental Price</a:t>
            </a:r>
          </a:p>
          <a:p>
            <a:pPr marL="0" indent="0" algn="ctr">
              <a:buNone/>
            </a:pPr>
            <a:r>
              <a:rPr lang="en-US" dirty="0" smtClean="0"/>
              <a:t>Crusoe’s Bakery: labor in the production of cakes</a:t>
            </a:r>
          </a:p>
          <a:p>
            <a:pPr>
              <a:buNone/>
            </a:pPr>
            <a:r>
              <a:rPr lang="en-US" dirty="0"/>
              <a:t>Labor	</a:t>
            </a:r>
            <a:r>
              <a:rPr lang="en-US" dirty="0" smtClean="0"/>
              <a:t>    TPP</a:t>
            </a:r>
            <a:r>
              <a:rPr lang="en-US" baseline="-25000" dirty="0" smtClean="0"/>
              <a:t>L</a:t>
            </a:r>
            <a:r>
              <a:rPr lang="en-US" dirty="0" smtClean="0"/>
              <a:t>       MPP</a:t>
            </a:r>
            <a:r>
              <a:rPr lang="en-US" baseline="-25000" dirty="0" smtClean="0"/>
              <a:t>L</a:t>
            </a:r>
            <a:r>
              <a:rPr lang="en-US" dirty="0"/>
              <a:t>	</a:t>
            </a:r>
            <a:r>
              <a:rPr lang="en-US" dirty="0" smtClean="0"/>
              <a:t>APP</a:t>
            </a:r>
            <a:r>
              <a:rPr lang="en-US" baseline="-25000" dirty="0" smtClean="0"/>
              <a:t>L</a:t>
            </a:r>
            <a:endParaRPr lang="en-US" dirty="0"/>
          </a:p>
          <a:p>
            <a:pPr>
              <a:buNone/>
            </a:pPr>
            <a:r>
              <a:rPr lang="en-US" dirty="0"/>
              <a:t>	 1	</a:t>
            </a:r>
            <a:r>
              <a:rPr lang="en-US" dirty="0" smtClean="0"/>
              <a:t>        5</a:t>
            </a:r>
            <a:r>
              <a:rPr lang="en-US" dirty="0"/>
              <a:t>		</a:t>
            </a:r>
            <a:r>
              <a:rPr lang="en-US" dirty="0" smtClean="0"/>
              <a:t>  5</a:t>
            </a:r>
            <a:r>
              <a:rPr lang="en-US" dirty="0"/>
              <a:t>	</a:t>
            </a:r>
            <a:r>
              <a:rPr lang="en-US" dirty="0" smtClean="0"/>
              <a:t>  5.0</a:t>
            </a:r>
            <a:endParaRPr lang="en-US" dirty="0"/>
          </a:p>
          <a:p>
            <a:pPr>
              <a:buNone/>
            </a:pPr>
            <a:r>
              <a:rPr lang="en-US" dirty="0"/>
              <a:t>     2	</a:t>
            </a:r>
            <a:r>
              <a:rPr lang="en-US" dirty="0" smtClean="0"/>
              <a:t>      15</a:t>
            </a:r>
            <a:r>
              <a:rPr lang="en-US" dirty="0"/>
              <a:t>	</a:t>
            </a:r>
            <a:r>
              <a:rPr lang="en-US" dirty="0" smtClean="0"/>
              <a:t>	10  </a:t>
            </a:r>
            <a:r>
              <a:rPr lang="en-US" dirty="0"/>
              <a:t>	</a:t>
            </a:r>
            <a:r>
              <a:rPr lang="en-US" dirty="0" smtClean="0"/>
              <a:t>  7.5</a:t>
            </a:r>
            <a:endParaRPr lang="en-US" dirty="0"/>
          </a:p>
          <a:p>
            <a:pPr>
              <a:buNone/>
            </a:pPr>
            <a:r>
              <a:rPr lang="en-US" dirty="0"/>
              <a:t>     3	</a:t>
            </a:r>
            <a:r>
              <a:rPr lang="en-US" dirty="0" smtClean="0"/>
              <a:t>      30</a:t>
            </a:r>
            <a:r>
              <a:rPr lang="en-US" dirty="0"/>
              <a:t>		</a:t>
            </a:r>
            <a:r>
              <a:rPr lang="en-US" dirty="0" smtClean="0"/>
              <a:t>15</a:t>
            </a:r>
            <a:r>
              <a:rPr lang="en-US" dirty="0"/>
              <a:t>	</a:t>
            </a:r>
            <a:r>
              <a:rPr lang="en-US" dirty="0" smtClean="0"/>
              <a:t>10.0</a:t>
            </a:r>
            <a:endParaRPr lang="en-US" dirty="0"/>
          </a:p>
          <a:p>
            <a:pPr>
              <a:buNone/>
            </a:pPr>
            <a:r>
              <a:rPr lang="en-US" dirty="0"/>
              <a:t>	 4	</a:t>
            </a:r>
            <a:r>
              <a:rPr lang="en-US" dirty="0" smtClean="0"/>
              <a:t>      50</a:t>
            </a:r>
            <a:r>
              <a:rPr lang="en-US" dirty="0"/>
              <a:t>		</a:t>
            </a:r>
            <a:r>
              <a:rPr lang="en-US" dirty="0" smtClean="0"/>
              <a:t>20</a:t>
            </a:r>
            <a:r>
              <a:rPr lang="en-US" dirty="0"/>
              <a:t>	</a:t>
            </a:r>
            <a:r>
              <a:rPr lang="en-US" dirty="0" smtClean="0"/>
              <a:t>12.5</a:t>
            </a:r>
            <a:endParaRPr lang="en-US" dirty="0"/>
          </a:p>
          <a:p>
            <a:pPr>
              <a:buNone/>
            </a:pPr>
            <a:r>
              <a:rPr lang="en-US" dirty="0"/>
              <a:t>	 5	</a:t>
            </a:r>
            <a:r>
              <a:rPr lang="en-US" dirty="0" smtClean="0"/>
              <a:t>      65</a:t>
            </a:r>
            <a:r>
              <a:rPr lang="en-US" dirty="0"/>
              <a:t>		</a:t>
            </a:r>
            <a:r>
              <a:rPr lang="en-US" dirty="0" smtClean="0"/>
              <a:t>15</a:t>
            </a:r>
            <a:r>
              <a:rPr lang="en-US" dirty="0"/>
              <a:t>	</a:t>
            </a:r>
            <a:r>
              <a:rPr lang="en-US" dirty="0" smtClean="0"/>
              <a:t>13.0</a:t>
            </a:r>
            <a:endParaRPr lang="en-US" dirty="0"/>
          </a:p>
          <a:p>
            <a:pPr>
              <a:buNone/>
            </a:pPr>
            <a:r>
              <a:rPr lang="en-US" dirty="0"/>
              <a:t>	 6	</a:t>
            </a:r>
            <a:r>
              <a:rPr lang="en-US" dirty="0" smtClean="0"/>
              <a:t>      75</a:t>
            </a:r>
            <a:r>
              <a:rPr lang="en-US" dirty="0"/>
              <a:t>		</a:t>
            </a:r>
            <a:r>
              <a:rPr lang="en-US" dirty="0" smtClean="0"/>
              <a:t>10</a:t>
            </a:r>
            <a:r>
              <a:rPr lang="en-US" dirty="0"/>
              <a:t>	</a:t>
            </a:r>
            <a:r>
              <a:rPr lang="en-US" dirty="0" smtClean="0"/>
              <a:t>12.5</a:t>
            </a:r>
            <a:endParaRPr lang="en-US" dirty="0"/>
          </a:p>
          <a:p>
            <a:pPr>
              <a:buNone/>
            </a:pPr>
            <a:r>
              <a:rPr lang="en-US" dirty="0"/>
              <a:t>	 7	</a:t>
            </a:r>
            <a:r>
              <a:rPr lang="en-US" dirty="0" smtClean="0"/>
              <a:t>      80</a:t>
            </a:r>
            <a:r>
              <a:rPr lang="en-US" dirty="0"/>
              <a:t>		</a:t>
            </a:r>
            <a:r>
              <a:rPr lang="en-US" dirty="0" smtClean="0"/>
              <a:t>  </a:t>
            </a:r>
            <a:r>
              <a:rPr lang="en-US" dirty="0"/>
              <a:t>5	</a:t>
            </a:r>
            <a:r>
              <a:rPr lang="en-US" dirty="0" smtClean="0"/>
              <a:t>11.4</a:t>
            </a:r>
            <a:endParaRPr lang="en-US" dirty="0"/>
          </a:p>
          <a:p>
            <a:pPr>
              <a:buNone/>
            </a:pPr>
            <a:r>
              <a:rPr lang="en-US" dirty="0"/>
              <a:t>	 8	</a:t>
            </a:r>
            <a:r>
              <a:rPr lang="en-US" dirty="0" smtClean="0"/>
              <a:t>      80</a:t>
            </a:r>
            <a:r>
              <a:rPr lang="en-US" dirty="0"/>
              <a:t>		</a:t>
            </a:r>
            <a:r>
              <a:rPr lang="en-US" dirty="0" smtClean="0"/>
              <a:t>  </a:t>
            </a:r>
            <a:r>
              <a:rPr lang="en-US" dirty="0"/>
              <a:t>0	</a:t>
            </a:r>
            <a:r>
              <a:rPr lang="en-US" dirty="0" smtClean="0"/>
              <a:t>10.0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2312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Characteristic 5: </a:t>
            </a:r>
            <a:r>
              <a:rPr lang="en-US" u="sng" dirty="0" smtClean="0"/>
              <a:t>Prices of Producer Goods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Rental Price</a:t>
            </a:r>
          </a:p>
          <a:p>
            <a:pPr marL="0" indent="0">
              <a:buNone/>
            </a:pPr>
            <a:r>
              <a:rPr lang="en-US" dirty="0" smtClean="0"/>
              <a:t>Output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				  </a:t>
            </a:r>
            <a:r>
              <a:rPr lang="en-US" sz="2400" dirty="0" smtClean="0"/>
              <a:t>TPP</a:t>
            </a:r>
            <a:r>
              <a:rPr lang="en-US" sz="2400" baseline="-25000" dirty="0" smtClean="0"/>
              <a:t>L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				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		    </a:t>
            </a:r>
            <a:r>
              <a:rPr lang="en-US" sz="2400" dirty="0" smtClean="0"/>
              <a:t>MPP</a:t>
            </a:r>
            <a:r>
              <a:rPr lang="en-US" sz="2400" baseline="-25000" dirty="0" smtClean="0"/>
              <a:t>L</a:t>
            </a:r>
            <a:r>
              <a:rPr lang="en-US" sz="2400" dirty="0"/>
              <a:t> </a:t>
            </a:r>
            <a:r>
              <a:rPr lang="en-US" sz="2400" dirty="0" smtClean="0"/>
              <a:t>        APP</a:t>
            </a:r>
            <a:r>
              <a:rPr lang="en-US" sz="2400" baseline="-25000" dirty="0" smtClean="0"/>
              <a:t>L</a:t>
            </a:r>
            <a:r>
              <a:rPr lang="en-US" sz="2400" dirty="0" smtClean="0"/>
              <a:t>  </a:t>
            </a:r>
            <a:r>
              <a:rPr lang="en-US" dirty="0" smtClean="0"/>
              <a:t>Labor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3124200"/>
            <a:ext cx="3733800" cy="2895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011340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4864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Characteristic 5: </a:t>
            </a:r>
            <a:r>
              <a:rPr lang="en-US" u="sng" dirty="0" smtClean="0"/>
              <a:t>Prices of Producer Goods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Rental Price</a:t>
            </a:r>
          </a:p>
          <a:p>
            <a:pPr marL="0" indent="0" algn="ctr">
              <a:buNone/>
            </a:pPr>
            <a:r>
              <a:rPr lang="en-US" dirty="0" smtClean="0"/>
              <a:t>Crusoe’s Bakery: labor in the production of cakes</a:t>
            </a:r>
          </a:p>
          <a:p>
            <a:pPr marL="0" indent="0">
              <a:buNone/>
            </a:pPr>
            <a:r>
              <a:rPr lang="en-US" dirty="0" smtClean="0"/>
              <a:t> Labor</a:t>
            </a:r>
            <a:r>
              <a:rPr lang="en-US" dirty="0"/>
              <a:t> </a:t>
            </a:r>
            <a:r>
              <a:rPr lang="en-US" dirty="0" smtClean="0"/>
              <a:t>   TPP</a:t>
            </a:r>
            <a:r>
              <a:rPr lang="en-US" baseline="-25000" dirty="0" smtClean="0"/>
              <a:t>L</a:t>
            </a:r>
            <a:r>
              <a:rPr lang="en-US" dirty="0" smtClean="0"/>
              <a:t>   P</a:t>
            </a:r>
            <a:r>
              <a:rPr lang="en-US" baseline="-25000" dirty="0" smtClean="0"/>
              <a:t>O</a:t>
            </a:r>
            <a:r>
              <a:rPr lang="en-US" dirty="0" smtClean="0"/>
              <a:t> 	       TRP</a:t>
            </a:r>
            <a:r>
              <a:rPr lang="en-US" baseline="-25000" dirty="0" smtClean="0"/>
              <a:t>L</a:t>
            </a:r>
            <a:r>
              <a:rPr lang="en-US" dirty="0" smtClean="0"/>
              <a:t>        MRP</a:t>
            </a:r>
            <a:r>
              <a:rPr lang="en-US" baseline="-25000" dirty="0" smtClean="0"/>
              <a:t>L</a:t>
            </a:r>
            <a:endParaRPr lang="en-US" u="sng" dirty="0" smtClean="0"/>
          </a:p>
          <a:p>
            <a:pPr marL="0" indent="0">
              <a:buNone/>
            </a:pPr>
            <a:r>
              <a:rPr lang="en-US" dirty="0" smtClean="0"/>
              <a:t>     1	       5	  $50         $250	  $250</a:t>
            </a:r>
          </a:p>
          <a:p>
            <a:pPr marL="0" indent="0">
              <a:buNone/>
            </a:pPr>
            <a:r>
              <a:rPr lang="en-US" dirty="0" smtClean="0"/>
              <a:t>     2	     15	  $50         $750	  $500</a:t>
            </a:r>
          </a:p>
          <a:p>
            <a:pPr marL="0" indent="0">
              <a:buNone/>
            </a:pPr>
            <a:r>
              <a:rPr lang="en-US" dirty="0" smtClean="0"/>
              <a:t>     3	     30	  $50      $1,500	  $750</a:t>
            </a:r>
          </a:p>
          <a:p>
            <a:pPr marL="0" indent="0">
              <a:buNone/>
            </a:pPr>
            <a:r>
              <a:rPr lang="en-US" dirty="0" smtClean="0"/>
              <a:t>     4	     50	  $45      $2,250	  $750</a:t>
            </a:r>
          </a:p>
          <a:p>
            <a:pPr marL="0" indent="0">
              <a:buNone/>
            </a:pPr>
            <a:r>
              <a:rPr lang="en-US" dirty="0" smtClean="0"/>
              <a:t>     5	     65	  $45      $2,925       $675</a:t>
            </a:r>
          </a:p>
          <a:p>
            <a:pPr marL="0" indent="0">
              <a:buNone/>
            </a:pPr>
            <a:r>
              <a:rPr lang="en-US" dirty="0" smtClean="0"/>
              <a:t>     6	     75	  $45      $3,375	  $450</a:t>
            </a:r>
          </a:p>
          <a:p>
            <a:pPr marL="0" indent="0">
              <a:buNone/>
            </a:pPr>
            <a:r>
              <a:rPr lang="en-US" dirty="0" smtClean="0"/>
              <a:t>     7	     80	  $45      $3,600       $225</a:t>
            </a:r>
          </a:p>
          <a:p>
            <a:pPr marL="0" indent="0">
              <a:buNone/>
            </a:pPr>
            <a:r>
              <a:rPr lang="en-US" dirty="0" smtClean="0"/>
              <a:t>     8	     80	  $45      $3,600              0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206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354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4864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Characteristic 5: </a:t>
            </a:r>
            <a:r>
              <a:rPr lang="en-US" u="sng" dirty="0" smtClean="0"/>
              <a:t>Prices of Producer Good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Rental Price</a:t>
            </a:r>
          </a:p>
          <a:p>
            <a:pPr marL="0" indent="0" algn="ctr">
              <a:buNone/>
            </a:pPr>
            <a:r>
              <a:rPr lang="en-US" dirty="0" smtClean="0"/>
              <a:t>Crusoe’s Bakery: labor in the production of cakes</a:t>
            </a:r>
          </a:p>
          <a:p>
            <a:pPr marL="0" indent="0">
              <a:buNone/>
            </a:pPr>
            <a:r>
              <a:rPr lang="en-US" dirty="0" smtClean="0"/>
              <a:t>Labor		MRP</a:t>
            </a:r>
            <a:r>
              <a:rPr lang="en-US" baseline="-25000" dirty="0" smtClean="0"/>
              <a:t>L</a:t>
            </a:r>
            <a:r>
              <a:rPr lang="en-US" dirty="0" smtClean="0"/>
              <a:t>		DMRP</a:t>
            </a:r>
            <a:r>
              <a:rPr lang="en-US" baseline="-25000" dirty="0" smtClean="0"/>
              <a:t>L</a:t>
            </a:r>
            <a:r>
              <a:rPr lang="en-US" dirty="0" smtClean="0"/>
              <a:t> (r = 0.05 per month)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1		$250		$238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2		$500		$476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3		$750		$714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4		$750		$714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5		$675		$643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6		$450		$429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7		$225		$214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8		       0		       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9837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262</Words>
  <Application>Microsoft Office PowerPoint</Application>
  <PresentationFormat>On-screen Show (4:3)</PresentationFormat>
  <Paragraphs>116</Paragraphs>
  <Slides>11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Austrian Economics</vt:lpstr>
      <vt:lpstr>Unhampered Market Economy</vt:lpstr>
      <vt:lpstr>Unhampered Market Economy</vt:lpstr>
      <vt:lpstr>Unhampered Market Economy</vt:lpstr>
      <vt:lpstr>Unhampered Market Economy</vt:lpstr>
      <vt:lpstr>Unhampered Market Economy</vt:lpstr>
      <vt:lpstr>Unhampered Market Economy</vt:lpstr>
      <vt:lpstr>Unhampered Market Economy</vt:lpstr>
      <vt:lpstr>Unhampered Market Economy</vt:lpstr>
      <vt:lpstr>Unhampered Market Economy</vt:lpstr>
      <vt:lpstr>Unhampered Market Economy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Austrian Economics</dc:title>
  <dc:creator>Herbener, Jeffrey M.</dc:creator>
  <cp:lastModifiedBy>Herbener, Jeffrey M.</cp:lastModifiedBy>
  <cp:revision>1</cp:revision>
  <dcterms:created xsi:type="dcterms:W3CDTF">2012-05-28T13:53:27Z</dcterms:created>
  <dcterms:modified xsi:type="dcterms:W3CDTF">2012-05-28T13:56:55Z</dcterms:modified>
</cp:coreProperties>
</file>