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45FD1-7FF1-4926-A24E-C59A938D440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503F5-0B5B-4005-AE38-E7B44C4F1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39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03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546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88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8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8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50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689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25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13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86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24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1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73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7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2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74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40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78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37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AA2EF-4B99-4D9F-9135-B26A482DD2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FEAB7-B14B-42F6-BC17-137B5E072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94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 Prices of Consumer Goods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26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Changes in M-C Price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/>
              <a:t>	</a:t>
            </a:r>
            <a:r>
              <a:rPr lang="en-US" dirty="0" smtClean="0"/>
              <a:t>↘		    ↙</a:t>
            </a:r>
          </a:p>
          <a:p>
            <a:pPr marL="0" indent="0" algn="ctr">
              <a:buNone/>
            </a:pPr>
            <a:r>
              <a:rPr lang="en-US" dirty="0" smtClean="0"/>
              <a:t>→ Preferences ←</a:t>
            </a:r>
          </a:p>
          <a:p>
            <a:pPr marL="0" indent="0" algn="ctr">
              <a:buNone/>
            </a:pPr>
            <a:r>
              <a:rPr lang="en-US" dirty="0" smtClean="0"/>
              <a:t>↗        ↓       ↖</a:t>
            </a:r>
          </a:p>
          <a:p>
            <a:pPr marL="0" indent="0" algn="ctr">
              <a:buNone/>
            </a:pPr>
            <a:r>
              <a:rPr lang="en-US" dirty="0" smtClean="0"/>
              <a:t>Demand and Supply</a:t>
            </a:r>
          </a:p>
          <a:p>
            <a:pPr marL="0" indent="0" algn="ctr">
              <a:buNone/>
            </a:pPr>
            <a:r>
              <a:rPr lang="en-US" dirty="0" smtClean="0"/>
              <a:t>↓</a:t>
            </a:r>
          </a:p>
          <a:p>
            <a:pPr marL="0" indent="0" algn="ctr">
              <a:buNone/>
            </a:pPr>
            <a:r>
              <a:rPr lang="en-US" dirty="0" smtClean="0"/>
              <a:t>Price of Consumer Good</a:t>
            </a:r>
          </a:p>
          <a:p>
            <a:pPr marL="0" indent="0">
              <a:buNone/>
            </a:pPr>
            <a:r>
              <a:rPr lang="en-US" dirty="0" smtClean="0"/>
              <a:t>Change in subjective valuations</a:t>
            </a:r>
          </a:p>
          <a:p>
            <a:pPr marL="0" indent="0">
              <a:buNone/>
            </a:pPr>
            <a:r>
              <a:rPr lang="en-US" dirty="0" smtClean="0"/>
              <a:t>Change in objective circumstances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6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76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600" dirty="0" smtClean="0"/>
              <a:t>Characteristic 4: </a:t>
            </a:r>
            <a:r>
              <a:rPr lang="en-US" sz="4600" u="sng" dirty="0" smtClean="0"/>
              <a:t>Prices of Consumer Goods</a:t>
            </a:r>
            <a:endParaRPr lang="en-US" sz="4600" dirty="0" smtClean="0"/>
          </a:p>
          <a:p>
            <a:pPr marL="0" indent="0" algn="ctr">
              <a:buNone/>
            </a:pPr>
            <a:r>
              <a:rPr lang="en-US" sz="4600" dirty="0" smtClean="0"/>
              <a:t>Changes in M-C Price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85800" y="3200400"/>
            <a:ext cx="16002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u="sng" dirty="0" smtClean="0"/>
              <a:t>Buyer C</a:t>
            </a:r>
          </a:p>
          <a:p>
            <a:r>
              <a:rPr lang="en-US" sz="2600" dirty="0" smtClean="0"/>
              <a:t>$26,000</a:t>
            </a:r>
          </a:p>
          <a:p>
            <a:r>
              <a:rPr lang="en-US" sz="2600" dirty="0" smtClean="0"/>
              <a:t>1</a:t>
            </a:r>
            <a:r>
              <a:rPr lang="en-US" sz="2600" baseline="30000" dirty="0" smtClean="0"/>
              <a:t>st</a:t>
            </a:r>
            <a:r>
              <a:rPr lang="en-US" sz="2600" dirty="0" smtClean="0"/>
              <a:t> Tundra</a:t>
            </a:r>
          </a:p>
          <a:p>
            <a:r>
              <a:rPr lang="en-US" sz="2600" dirty="0" smtClean="0"/>
              <a:t>$25,000</a:t>
            </a:r>
          </a:p>
          <a:p>
            <a:r>
              <a:rPr lang="en-US" sz="2600" dirty="0" smtClean="0"/>
              <a:t>$23,000</a:t>
            </a:r>
          </a:p>
          <a:p>
            <a:r>
              <a:rPr lang="en-US" sz="2600" strike="sngStrike" dirty="0" smtClean="0"/>
              <a:t>1</a:t>
            </a:r>
            <a:r>
              <a:rPr lang="en-US" sz="2600" strike="sngStrike" baseline="30000" dirty="0" smtClean="0"/>
              <a:t>st</a:t>
            </a:r>
            <a:r>
              <a:rPr lang="en-US" sz="2600" strike="sngStrike" dirty="0" smtClean="0"/>
              <a:t> Tundra</a:t>
            </a:r>
          </a:p>
          <a:p>
            <a:r>
              <a:rPr lang="en-US" sz="2600" dirty="0" smtClean="0"/>
              <a:t>$22,000</a:t>
            </a:r>
            <a:endParaRPr lang="en-US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3200400"/>
            <a:ext cx="1752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Buyer D</a:t>
            </a:r>
          </a:p>
          <a:p>
            <a:r>
              <a:rPr lang="en-US" sz="2800" dirty="0" smtClean="0"/>
              <a:t>$25,000</a:t>
            </a:r>
          </a:p>
          <a:p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Tundra</a:t>
            </a:r>
          </a:p>
          <a:p>
            <a:r>
              <a:rPr lang="en-US" sz="2800" dirty="0" smtClean="0"/>
              <a:t>$24,000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3200400"/>
            <a:ext cx="348342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u="sng" dirty="0" smtClean="0"/>
              <a:t>Market-Clearing Price</a:t>
            </a:r>
          </a:p>
          <a:p>
            <a:r>
              <a:rPr lang="en-US" sz="2600" dirty="0" smtClean="0"/>
              <a:t>       P         Q</a:t>
            </a:r>
            <a:r>
              <a:rPr lang="en-US" sz="2600" baseline="-25000" dirty="0" smtClean="0"/>
              <a:t>D0</a:t>
            </a:r>
            <a:r>
              <a:rPr lang="en-US" sz="2600" dirty="0" smtClean="0"/>
              <a:t>     Q</a:t>
            </a:r>
            <a:r>
              <a:rPr lang="en-US" sz="2600" baseline="-25000" dirty="0" smtClean="0"/>
              <a:t>D1</a:t>
            </a:r>
            <a:r>
              <a:rPr lang="en-US" sz="2600" dirty="0" smtClean="0"/>
              <a:t>    Q</a:t>
            </a:r>
            <a:r>
              <a:rPr lang="en-US" sz="2600" baseline="-25000" dirty="0" smtClean="0"/>
              <a:t>S</a:t>
            </a:r>
            <a:endParaRPr lang="en-US" sz="2600" dirty="0" smtClean="0"/>
          </a:p>
          <a:p>
            <a:r>
              <a:rPr lang="en-US" sz="2600" dirty="0" smtClean="0"/>
              <a:t>$25,000     0         1        4</a:t>
            </a:r>
          </a:p>
          <a:p>
            <a:r>
              <a:rPr lang="en-US" sz="2600" dirty="0" smtClean="0"/>
              <a:t>$24,000     1         3        3</a:t>
            </a:r>
          </a:p>
          <a:p>
            <a:r>
              <a:rPr lang="en-US" sz="2600" dirty="0" smtClean="0"/>
              <a:t>$23,000     2         4        2</a:t>
            </a:r>
          </a:p>
        </p:txBody>
      </p:sp>
    </p:spTree>
    <p:extLst>
      <p:ext uri="{BB962C8B-B14F-4D97-AF65-F5344CB8AC3E}">
        <p14:creationId xmlns:p14="http://schemas.microsoft.com/office/powerpoint/2010/main" val="196911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Changes in M-C Price</a:t>
            </a:r>
          </a:p>
          <a:p>
            <a:pPr marL="0" indent="0">
              <a:buNone/>
            </a:pPr>
            <a:r>
              <a:rPr lang="en-US" dirty="0" smtClean="0"/>
              <a:t>Price</a:t>
            </a:r>
          </a:p>
          <a:p>
            <a:pPr>
              <a:buNone/>
            </a:pPr>
            <a:r>
              <a:rPr lang="en-US" dirty="0" smtClean="0"/>
              <a:t>25,000	•			•  S</a:t>
            </a:r>
            <a:r>
              <a:rPr lang="en-US" baseline="-25000" dirty="0" smtClean="0"/>
              <a:t>0</a:t>
            </a:r>
            <a:endParaRPr lang="en-US" dirty="0"/>
          </a:p>
          <a:p>
            <a:pPr>
              <a:buNone/>
            </a:pPr>
            <a:r>
              <a:rPr lang="en-US" dirty="0" smtClean="0"/>
              <a:t>24,000</a:t>
            </a:r>
            <a:r>
              <a:rPr lang="en-US" dirty="0"/>
              <a:t>	•		</a:t>
            </a:r>
            <a:r>
              <a:rPr lang="en-US" dirty="0" smtClean="0"/>
              <a:t>•  B</a:t>
            </a:r>
            <a:r>
              <a:rPr lang="en-US" dirty="0"/>
              <a:t>	</a:t>
            </a:r>
            <a:r>
              <a:rPr lang="en-US" dirty="0" smtClean="0"/>
              <a:t>	</a:t>
            </a:r>
            <a:endParaRPr lang="en-US" dirty="0"/>
          </a:p>
          <a:p>
            <a:pPr>
              <a:buNone/>
            </a:pPr>
            <a:r>
              <a:rPr lang="en-US" dirty="0" smtClean="0"/>
              <a:t>23,000</a:t>
            </a:r>
            <a:r>
              <a:rPr lang="en-US" dirty="0"/>
              <a:t>		</a:t>
            </a:r>
            <a:r>
              <a:rPr lang="en-US" dirty="0" smtClean="0"/>
              <a:t>•  A		•   D</a:t>
            </a:r>
            <a:r>
              <a:rPr lang="en-US" baseline="-25000" dirty="0" smtClean="0"/>
              <a:t>1</a:t>
            </a:r>
            <a:endParaRPr lang="en-US" dirty="0"/>
          </a:p>
          <a:p>
            <a:pPr>
              <a:buNone/>
            </a:pPr>
            <a:r>
              <a:rPr lang="en-US" dirty="0" smtClean="0"/>
              <a:t>22,000</a:t>
            </a:r>
            <a:r>
              <a:rPr lang="en-US" dirty="0"/>
              <a:t>	•		</a:t>
            </a:r>
            <a:r>
              <a:rPr lang="en-US" dirty="0" smtClean="0"/>
              <a:t>•</a:t>
            </a:r>
            <a:r>
              <a:rPr lang="en-US" dirty="0"/>
              <a:t> </a:t>
            </a:r>
            <a:r>
              <a:rPr lang="en-US" dirty="0" smtClean="0"/>
              <a:t>   D</a:t>
            </a:r>
            <a:r>
              <a:rPr lang="en-US" baseline="-25000" dirty="0"/>
              <a:t>0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	1	2	3	</a:t>
            </a:r>
            <a:r>
              <a:rPr lang="en-US" dirty="0" smtClean="0"/>
              <a:t>4	Quantity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752600" y="2819400"/>
            <a:ext cx="0" cy="2819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52600" y="5638800"/>
            <a:ext cx="4572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057400" y="3733800"/>
            <a:ext cx="25908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209800" y="3474720"/>
            <a:ext cx="2971800" cy="1783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209800" y="3352800"/>
            <a:ext cx="21336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343400" y="4038600"/>
            <a:ext cx="10668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43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Changes in M-C Price</a:t>
            </a:r>
          </a:p>
          <a:p>
            <a:pPr marL="0" indent="0">
              <a:buNone/>
            </a:pPr>
            <a:r>
              <a:rPr lang="en-US" dirty="0" smtClean="0"/>
              <a:t>Four Cases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• D↑ relative to S: P↑ Q↑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• D↓ relative to S: P↓ Q↓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• S↑ relative to D: P↓ Q↑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• S↓ relative to D: P↑ Q↓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06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Speculation</a:t>
            </a:r>
          </a:p>
          <a:p>
            <a:pPr marL="0" indent="0">
              <a:buNone/>
            </a:pPr>
            <a:r>
              <a:rPr lang="en-US" dirty="0" smtClean="0"/>
              <a:t>Speculate about one’s own preferences</a:t>
            </a:r>
          </a:p>
          <a:p>
            <a:pPr marL="0" indent="0">
              <a:buNone/>
            </a:pPr>
            <a:r>
              <a:rPr lang="en-US" u="sng" dirty="0" smtClean="0"/>
              <a:t>Buyer A</a:t>
            </a:r>
            <a:r>
              <a:rPr lang="en-US" dirty="0" smtClean="0"/>
              <a:t>		</a:t>
            </a:r>
            <a:r>
              <a:rPr lang="en-US" u="sng" dirty="0" smtClean="0"/>
              <a:t>Seller X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$24,000		$22,000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Tundra		2</a:t>
            </a:r>
            <a:r>
              <a:rPr lang="en-US" baseline="30000" dirty="0" smtClean="0"/>
              <a:t>nd</a:t>
            </a:r>
            <a:r>
              <a:rPr lang="en-US" dirty="0" smtClean="0"/>
              <a:t> Tundra</a:t>
            </a:r>
          </a:p>
          <a:p>
            <a:pPr marL="0" indent="0">
              <a:buNone/>
            </a:pPr>
            <a:r>
              <a:rPr lang="en-US" dirty="0" smtClean="0"/>
              <a:t>$23,000		$21,000</a:t>
            </a:r>
          </a:p>
          <a:p>
            <a:pPr marL="0" indent="0">
              <a:buNone/>
            </a:pPr>
            <a:r>
              <a:rPr lang="en-US" dirty="0" smtClean="0"/>
              <a:t>• Position of D&amp;S are speculative</a:t>
            </a:r>
          </a:p>
          <a:p>
            <a:pPr marL="0" indent="0">
              <a:buNone/>
            </a:pPr>
            <a:r>
              <a:rPr lang="en-US" dirty="0" smtClean="0"/>
              <a:t>• Level of and changes in prices are speculative</a:t>
            </a:r>
          </a:p>
        </p:txBody>
      </p:sp>
    </p:spTree>
    <p:extLst>
      <p:ext uri="{BB962C8B-B14F-4D97-AF65-F5344CB8AC3E}">
        <p14:creationId xmlns:p14="http://schemas.microsoft.com/office/powerpoint/2010/main" val="282445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Speculation</a:t>
            </a:r>
          </a:p>
          <a:p>
            <a:pPr marL="0" indent="0">
              <a:buNone/>
            </a:pPr>
            <a:r>
              <a:rPr lang="en-US" dirty="0" smtClean="0"/>
              <a:t>Speculate about other persons’ preferences</a:t>
            </a:r>
          </a:p>
          <a:p>
            <a:pPr marL="0" indent="0">
              <a:buNone/>
            </a:pPr>
            <a:r>
              <a:rPr lang="en-US" dirty="0" smtClean="0"/>
              <a:t>Accurate speculation</a:t>
            </a:r>
          </a:p>
          <a:p>
            <a:pPr marL="0" indent="0">
              <a:buNone/>
            </a:pPr>
            <a:r>
              <a:rPr lang="en-US" dirty="0" smtClean="0"/>
              <a:t>    • Increases success: encouraged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Brings about M-C without trial and error</a:t>
            </a:r>
          </a:p>
          <a:p>
            <a:pPr marL="0" indent="0">
              <a:buNone/>
            </a:pPr>
            <a:r>
              <a:rPr lang="en-US" dirty="0" smtClean="0"/>
              <a:t>Inaccurate speculation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Increases failure: discouraged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Leads to excess D or excess 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6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 smtClean="0"/>
              <a:t>1. Level of price where market clears</a:t>
            </a:r>
          </a:p>
          <a:p>
            <a:pPr>
              <a:buNone/>
            </a:pPr>
            <a:r>
              <a:rPr lang="en-US" dirty="0" smtClean="0"/>
              <a:t>2. Law of one price: arbitrage and competition</a:t>
            </a:r>
          </a:p>
          <a:p>
            <a:pPr>
              <a:buNone/>
            </a:pPr>
            <a:r>
              <a:rPr lang="en-US" dirty="0" smtClean="0"/>
              <a:t>3. Price reflects the value placed on the good </a:t>
            </a:r>
          </a:p>
          <a:p>
            <a:pPr>
              <a:buNone/>
            </a:pPr>
            <a:r>
              <a:rPr lang="en-US" dirty="0" smtClean="0"/>
              <a:t>by the marginal traders</a:t>
            </a:r>
          </a:p>
          <a:p>
            <a:pPr>
              <a:buNone/>
            </a:pPr>
            <a:r>
              <a:rPr lang="en-US" dirty="0" smtClean="0"/>
              <a:t>4. Changes in price from changes in preferences</a:t>
            </a:r>
          </a:p>
          <a:p>
            <a:pPr>
              <a:buNone/>
            </a:pPr>
            <a:r>
              <a:rPr lang="en-US" dirty="0" smtClean="0"/>
              <a:t>5. All prices are speculative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2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Alternative Theories of Price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• Price is arbitrary</a:t>
            </a:r>
          </a:p>
          <a:p>
            <a:pPr>
              <a:buNone/>
            </a:pPr>
            <a:r>
              <a:rPr lang="en-US" dirty="0" smtClean="0"/>
              <a:t>	• Price is set at a fair level</a:t>
            </a:r>
          </a:p>
          <a:p>
            <a:pPr>
              <a:buNone/>
            </a:pPr>
            <a:r>
              <a:rPr lang="en-US" dirty="0" smtClean="0"/>
              <a:t>	• Price is determined by power</a:t>
            </a:r>
          </a:p>
          <a:p>
            <a:pPr>
              <a:buNone/>
            </a:pPr>
            <a:r>
              <a:rPr lang="en-US" dirty="0" smtClean="0"/>
              <a:t>		Exploitation</a:t>
            </a:r>
          </a:p>
          <a:p>
            <a:pPr>
              <a:buNone/>
            </a:pPr>
            <a:r>
              <a:rPr lang="en-US" dirty="0" smtClean="0"/>
              <a:t>		Bargaining</a:t>
            </a:r>
          </a:p>
          <a:p>
            <a:pPr>
              <a:buNone/>
            </a:pPr>
            <a:r>
              <a:rPr lang="en-US" dirty="0" smtClean="0"/>
              <a:t>	• Price is set by government decree</a:t>
            </a:r>
          </a:p>
          <a:p>
            <a:pPr>
              <a:buNone/>
            </a:pPr>
            <a:r>
              <a:rPr lang="en-US" dirty="0" smtClean="0"/>
              <a:t>	• Price is determined by costs of production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7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317</Words>
  <Application>Microsoft Office PowerPoint</Application>
  <PresentationFormat>On-screen Show (4:3)</PresentationFormat>
  <Paragraphs>99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2012-05-28T13:48:05Z</dcterms:created>
  <dcterms:modified xsi:type="dcterms:W3CDTF">2012-05-28T13:52:02Z</dcterms:modified>
</cp:coreProperties>
</file>