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EAAF3-0CD0-410E-9580-B4D49C2C3E3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E6F955-78E3-4C24-8C5A-73238550E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11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86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90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05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77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82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1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390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78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45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49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45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2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57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01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2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40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4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ACC96-4D81-4AF9-9F81-D29BB52E6DB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5354E-2177-47D8-9E87-15B43A4F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2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 Prices of Consumer Goods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05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 </a:t>
            </a:r>
          </a:p>
          <a:p>
            <a:pPr>
              <a:buNone/>
            </a:pPr>
            <a:r>
              <a:rPr lang="en-US" dirty="0" smtClean="0"/>
              <a:t>Premises</a:t>
            </a:r>
          </a:p>
          <a:p>
            <a:pPr>
              <a:buNone/>
            </a:pPr>
            <a:r>
              <a:rPr lang="en-US" dirty="0" smtClean="0"/>
              <a:t>	• Laws of utility</a:t>
            </a:r>
          </a:p>
          <a:p>
            <a:pPr>
              <a:buNone/>
            </a:pPr>
            <a:r>
              <a:rPr lang="en-US" dirty="0" smtClean="0"/>
              <a:t>	• Voluntary exchange</a:t>
            </a:r>
          </a:p>
          <a:p>
            <a:pPr>
              <a:buNone/>
            </a:pPr>
            <a:r>
              <a:rPr lang="en-US" dirty="0" smtClean="0"/>
              <a:t>Theory of Price: level of price; changes in price</a:t>
            </a:r>
          </a:p>
          <a:p>
            <a:pPr>
              <a:buNone/>
            </a:pPr>
            <a:r>
              <a:rPr lang="en-US" dirty="0" smtClean="0"/>
              <a:t>			Preferences</a:t>
            </a:r>
          </a:p>
          <a:p>
            <a:pPr>
              <a:buNone/>
            </a:pPr>
            <a:r>
              <a:rPr lang="en-US" dirty="0" smtClean="0"/>
              <a:t>			        ↓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/>
              <a:t> </a:t>
            </a:r>
            <a:r>
              <a:rPr lang="en-US" dirty="0" smtClean="0"/>
              <a:t> Demand and Supply</a:t>
            </a:r>
          </a:p>
          <a:p>
            <a:pPr>
              <a:buNone/>
            </a:pPr>
            <a:r>
              <a:rPr lang="en-US" dirty="0" smtClean="0"/>
              <a:t>	 		        ↓</a:t>
            </a:r>
          </a:p>
          <a:p>
            <a:pPr>
              <a:buNone/>
            </a:pPr>
            <a:r>
              <a:rPr lang="en-US" dirty="0" smtClean="0"/>
              <a:t>		       Price of a Good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30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762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362200"/>
            <a:ext cx="2590800" cy="362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u="sng" dirty="0" smtClean="0"/>
              <a:t>Preference Rank</a:t>
            </a:r>
            <a:endParaRPr lang="en-US" sz="28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$25,000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Tundra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$24,000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/>
              <a:t>$</a:t>
            </a:r>
            <a:r>
              <a:rPr lang="en-US" sz="2800" dirty="0" smtClean="0"/>
              <a:t>22,000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Tundra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$21,000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953000" y="2362200"/>
            <a:ext cx="3429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u="sng" dirty="0" smtClean="0"/>
              <a:t>Demand for </a:t>
            </a:r>
            <a:r>
              <a:rPr lang="en-US" sz="2800" u="sng" dirty="0" err="1" smtClean="0"/>
              <a:t>Tundras</a:t>
            </a:r>
            <a:endParaRPr lang="en-US" sz="2800" u="sng" dirty="0" smtClean="0"/>
          </a:p>
          <a:p>
            <a:pPr>
              <a:buNone/>
            </a:pPr>
            <a:r>
              <a:rPr lang="en-US" sz="2800" dirty="0" smtClean="0"/>
              <a:t>   Price	  Q</a:t>
            </a:r>
            <a:r>
              <a:rPr lang="en-US" sz="2800" baseline="-25000" dirty="0" smtClean="0"/>
              <a:t>D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$25,000	   0</a:t>
            </a:r>
          </a:p>
          <a:p>
            <a:pPr>
              <a:buNone/>
            </a:pPr>
            <a:r>
              <a:rPr lang="en-US" sz="2800" dirty="0" smtClean="0"/>
              <a:t>$24,000	   1</a:t>
            </a:r>
          </a:p>
          <a:p>
            <a:pPr>
              <a:buNone/>
            </a:pPr>
            <a:r>
              <a:rPr lang="en-US" sz="2800" dirty="0" smtClean="0"/>
              <a:t>$21,000	   2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Law of Demand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7120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68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286000"/>
            <a:ext cx="3276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u="sng" dirty="0" smtClean="0"/>
              <a:t>Preference Rank</a:t>
            </a:r>
          </a:p>
          <a:p>
            <a:pPr>
              <a:buNone/>
            </a:pPr>
            <a:r>
              <a:rPr lang="en-US" sz="2800" dirty="0" smtClean="0"/>
              <a:t>$25,000</a:t>
            </a:r>
          </a:p>
          <a:p>
            <a:pPr>
              <a:buNone/>
            </a:pP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Tundra</a:t>
            </a:r>
          </a:p>
          <a:p>
            <a:pPr>
              <a:buNone/>
            </a:pPr>
            <a:r>
              <a:rPr lang="en-US" sz="2800" dirty="0" smtClean="0"/>
              <a:t>$24,000</a:t>
            </a:r>
          </a:p>
          <a:p>
            <a:pPr>
              <a:buNone/>
            </a:pPr>
            <a:r>
              <a:rPr lang="en-US" sz="2800" dirty="0" smtClean="0"/>
              <a:t>$22,000</a:t>
            </a:r>
          </a:p>
          <a:p>
            <a:pPr>
              <a:buNone/>
            </a:pPr>
            <a:r>
              <a:rPr lang="en-US" sz="2800" dirty="0" smtClean="0"/>
              <a:t>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Tundra</a:t>
            </a:r>
          </a:p>
          <a:p>
            <a:pPr>
              <a:buNone/>
            </a:pPr>
            <a:r>
              <a:rPr lang="en-US" sz="2800" dirty="0" smtClean="0"/>
              <a:t>$21,000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0" y="2286000"/>
            <a:ext cx="3352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u="sng" dirty="0" smtClean="0"/>
              <a:t>Supply of </a:t>
            </a:r>
            <a:r>
              <a:rPr lang="en-US" sz="2800" u="sng" dirty="0" err="1" smtClean="0"/>
              <a:t>Tundras</a:t>
            </a:r>
            <a:endParaRPr lang="en-US" sz="2800" u="sng" dirty="0" smtClean="0"/>
          </a:p>
          <a:p>
            <a:pPr>
              <a:buNone/>
            </a:pPr>
            <a:r>
              <a:rPr lang="en-US" sz="2800" dirty="0" smtClean="0"/>
              <a:t>   Price	   Q</a:t>
            </a:r>
            <a:r>
              <a:rPr lang="en-US" sz="2800" baseline="-25000" dirty="0" smtClean="0"/>
              <a:t>S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$25,000	    2</a:t>
            </a:r>
          </a:p>
          <a:p>
            <a:pPr>
              <a:buNone/>
            </a:pPr>
            <a:r>
              <a:rPr lang="en-US" sz="2800" dirty="0" smtClean="0"/>
              <a:t>$22,000	    1</a:t>
            </a:r>
          </a:p>
          <a:p>
            <a:pPr>
              <a:buNone/>
            </a:pPr>
            <a:r>
              <a:rPr lang="en-US" sz="2800" dirty="0" smtClean="0"/>
              <a:t>$21,000	    0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Law of Supply</a:t>
            </a:r>
          </a:p>
        </p:txBody>
      </p:sp>
    </p:spTree>
    <p:extLst>
      <p:ext uri="{BB962C8B-B14F-4D97-AF65-F5344CB8AC3E}">
        <p14:creationId xmlns:p14="http://schemas.microsoft.com/office/powerpoint/2010/main" val="737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37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</a:p>
          <a:p>
            <a:pPr marL="0" indent="0" algn="ctr">
              <a:buNone/>
            </a:pPr>
            <a:r>
              <a:rPr lang="en-US" dirty="0" smtClean="0"/>
              <a:t>Non-Competitive Market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667000"/>
            <a:ext cx="3886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Buyer’s Preference Rank</a:t>
            </a:r>
            <a:endParaRPr lang="en-US" sz="2800" dirty="0" smtClean="0"/>
          </a:p>
          <a:p>
            <a:r>
              <a:rPr lang="en-US" sz="2800" dirty="0" smtClean="0"/>
              <a:t>$25,000</a:t>
            </a:r>
          </a:p>
          <a:p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Tundra</a:t>
            </a:r>
          </a:p>
          <a:p>
            <a:r>
              <a:rPr lang="en-US" sz="2800" dirty="0" smtClean="0"/>
              <a:t>$24,000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741817" y="2667000"/>
            <a:ext cx="39831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Seller’s Preference Rank</a:t>
            </a:r>
            <a:endParaRPr lang="en-US" sz="2800" dirty="0" smtClean="0"/>
          </a:p>
          <a:p>
            <a:r>
              <a:rPr lang="en-US" sz="2800" dirty="0" smtClean="0"/>
              <a:t>$22,000</a:t>
            </a:r>
            <a:endParaRPr lang="en-US" sz="2800" dirty="0"/>
          </a:p>
          <a:p>
            <a:r>
              <a:rPr lang="en-US" sz="2800" dirty="0" smtClean="0"/>
              <a:t>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Tundra</a:t>
            </a:r>
          </a:p>
          <a:p>
            <a:r>
              <a:rPr lang="en-US" sz="2800" dirty="0" smtClean="0"/>
              <a:t>$21,000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4611189"/>
            <a:ext cx="84027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Bargaining range between maximum the buyer is willing to pay and the minimum the seller is willing to accept</a:t>
            </a:r>
          </a:p>
          <a:p>
            <a:endParaRPr lang="en-US" sz="2800" dirty="0"/>
          </a:p>
          <a:p>
            <a:r>
              <a:rPr lang="en-US" sz="2800" dirty="0" smtClean="0"/>
              <a:t>Price is determined by the particular conditions of bargaining between the buyer and the seller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903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115591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smtClean="0"/>
              <a:t>Competitive Market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0337" y="2225796"/>
            <a:ext cx="1905000" cy="362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u="sng" dirty="0" smtClean="0"/>
              <a:t>Buyer 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$25,000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Tundra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$24,000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$22,000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Tundra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$21,000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0" y="2222718"/>
            <a:ext cx="182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>
              <a:spcBef>
                <a:spcPts val="24"/>
              </a:spcBef>
              <a:buNone/>
            </a:pPr>
            <a:r>
              <a:rPr lang="en-US" sz="2800" u="sng" dirty="0" smtClean="0"/>
              <a:t>Buyer B</a:t>
            </a:r>
            <a:endParaRPr lang="en-US" sz="2800" dirty="0" smtClean="0"/>
          </a:p>
          <a:p>
            <a:pPr marL="347472" indent="-347472">
              <a:spcBef>
                <a:spcPts val="24"/>
              </a:spcBef>
              <a:buNone/>
            </a:pPr>
            <a:r>
              <a:rPr lang="en-US" sz="2800" dirty="0" smtClean="0"/>
              <a:t>$24,000</a:t>
            </a:r>
          </a:p>
          <a:p>
            <a:pPr marL="347472" indent="-347472">
              <a:spcBef>
                <a:spcPts val="24"/>
              </a:spcBef>
              <a:buNone/>
            </a:pP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Tundra</a:t>
            </a:r>
          </a:p>
          <a:p>
            <a:pPr marL="347472" indent="-347472">
              <a:spcBef>
                <a:spcPts val="24"/>
              </a:spcBef>
              <a:buNone/>
            </a:pPr>
            <a:r>
              <a:rPr lang="en-US" sz="2800" dirty="0" smtClean="0"/>
              <a:t>$23,000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494417" y="2222718"/>
            <a:ext cx="2133600" cy="207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u="sng" dirty="0" smtClean="0"/>
              <a:t>Buyer C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$23,000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Tundra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$22,000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124200" y="4038600"/>
            <a:ext cx="3048000" cy="259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u="sng" dirty="0" smtClean="0"/>
              <a:t>Market Demand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   Price	Q</a:t>
            </a:r>
            <a:r>
              <a:rPr lang="en-US" sz="2800" baseline="-25000" dirty="0" smtClean="0"/>
              <a:t>D</a:t>
            </a:r>
            <a:endParaRPr lang="en-US" sz="28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$24,000	 1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$23,000	 2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$22,000	 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661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123211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smtClean="0"/>
              <a:t>Competitive Market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27417" y="2298918"/>
            <a:ext cx="1905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u="sng" dirty="0" smtClean="0"/>
              <a:t>Seller Y</a:t>
            </a:r>
          </a:p>
          <a:p>
            <a:pPr>
              <a:buNone/>
            </a:pPr>
            <a:r>
              <a:rPr lang="en-US" sz="2800" dirty="0" smtClean="0"/>
              <a:t>$23,000</a:t>
            </a:r>
          </a:p>
          <a:p>
            <a:pPr>
              <a:buNone/>
            </a:pP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Tundra</a:t>
            </a:r>
          </a:p>
          <a:p>
            <a:pPr>
              <a:buNone/>
            </a:pPr>
            <a:r>
              <a:rPr lang="en-US" sz="2800" dirty="0" smtClean="0"/>
              <a:t>$22,000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329398"/>
            <a:ext cx="1981200" cy="362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u="sng" dirty="0" smtClean="0"/>
              <a:t>Seller X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$25,000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Tundra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$24,000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$22,000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Tundra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$21,000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62057" y="2298918"/>
            <a:ext cx="1981200" cy="207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u="sng" dirty="0" smtClean="0"/>
              <a:t>Seller Z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$24,000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Tundra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$23,000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4114800"/>
            <a:ext cx="2667000" cy="259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u="sng" dirty="0" smtClean="0"/>
              <a:t>Market Supply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   Price	Q</a:t>
            </a:r>
            <a:r>
              <a:rPr lang="en-US" sz="2800" baseline="-25000" dirty="0" smtClean="0"/>
              <a:t>S</a:t>
            </a:r>
            <a:endParaRPr lang="en-US" sz="28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$24,000	 3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$23,000	 2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/>
              <a:t>$22,000	 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1667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smtClean="0"/>
              <a:t>Competitive Market </a:t>
            </a:r>
          </a:p>
          <a:p>
            <a:pPr>
              <a:buNone/>
            </a:pPr>
            <a:r>
              <a:rPr lang="en-US" dirty="0" smtClean="0"/>
              <a:t>Market Clearing Price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u="sng" dirty="0" smtClean="0"/>
              <a:t>Price</a:t>
            </a:r>
            <a:r>
              <a:rPr lang="en-US" dirty="0" smtClean="0"/>
              <a:t>		</a:t>
            </a:r>
            <a:r>
              <a:rPr lang="en-US" u="sng" dirty="0" smtClean="0"/>
              <a:t>Q</a:t>
            </a:r>
            <a:r>
              <a:rPr lang="en-US" u="sng" baseline="-25000" dirty="0" smtClean="0"/>
              <a:t>D</a:t>
            </a:r>
            <a:r>
              <a:rPr lang="en-US" dirty="0" smtClean="0"/>
              <a:t>	</a:t>
            </a:r>
            <a:r>
              <a:rPr lang="en-US" u="sng" dirty="0" smtClean="0"/>
              <a:t>Q</a:t>
            </a:r>
            <a:r>
              <a:rPr lang="en-US" u="sng" baseline="-25000" dirty="0" smtClean="0"/>
              <a:t>S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$24,000	 1	 3</a:t>
            </a:r>
          </a:p>
          <a:p>
            <a:pPr>
              <a:buNone/>
            </a:pPr>
            <a:r>
              <a:rPr lang="en-US" dirty="0" smtClean="0"/>
              <a:t>$23,000	 2	 2</a:t>
            </a:r>
          </a:p>
          <a:p>
            <a:pPr>
              <a:buNone/>
            </a:pPr>
            <a:r>
              <a:rPr lang="en-US" dirty="0" smtClean="0"/>
              <a:t>$22,000	 3	 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M-C Price:     Q</a:t>
            </a:r>
            <a:r>
              <a:rPr lang="en-US" baseline="-25000" dirty="0" smtClean="0"/>
              <a:t>D</a:t>
            </a:r>
            <a:r>
              <a:rPr lang="en-US" dirty="0" smtClean="0"/>
              <a:t> = Q</a:t>
            </a:r>
            <a:r>
              <a:rPr lang="en-US" baseline="-25000" dirty="0" smtClean="0"/>
              <a:t>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Price &gt; M-C:  Q</a:t>
            </a:r>
            <a:r>
              <a:rPr lang="en-US" baseline="-25000" dirty="0" smtClean="0"/>
              <a:t>S</a:t>
            </a:r>
            <a:r>
              <a:rPr lang="en-US" dirty="0" smtClean="0"/>
              <a:t> &gt; Q</a:t>
            </a:r>
            <a:r>
              <a:rPr lang="en-US" baseline="-25000" dirty="0" smtClean="0"/>
              <a:t>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Price &lt; M-C:  Q</a:t>
            </a:r>
            <a:r>
              <a:rPr lang="en-US" baseline="-25000" dirty="0" smtClean="0"/>
              <a:t>D</a:t>
            </a:r>
            <a:r>
              <a:rPr lang="en-US" dirty="0" smtClean="0"/>
              <a:t> &gt; Q</a:t>
            </a:r>
            <a:r>
              <a:rPr lang="en-US" baseline="-25000" dirty="0" smtClean="0"/>
              <a:t>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09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Characteristic 4: </a:t>
            </a:r>
            <a:r>
              <a:rPr lang="en-US" u="sng" dirty="0" smtClean="0"/>
              <a:t>Prices of Consumer Goods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smtClean="0"/>
              <a:t>Competitive Market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Market Clearing Price</a:t>
            </a:r>
          </a:p>
          <a:p>
            <a:pPr>
              <a:buNone/>
            </a:pPr>
            <a:r>
              <a:rPr lang="en-US" dirty="0" smtClean="0"/>
              <a:t>Price</a:t>
            </a:r>
          </a:p>
          <a:p>
            <a:pPr>
              <a:buNone/>
            </a:pPr>
            <a:r>
              <a:rPr lang="en-US" dirty="0" smtClean="0"/>
              <a:t>24,000	•		•	Supply</a:t>
            </a:r>
          </a:p>
          <a:p>
            <a:pPr>
              <a:buNone/>
            </a:pPr>
            <a:r>
              <a:rPr lang="en-US" dirty="0" smtClean="0"/>
              <a:t>23,000		•</a:t>
            </a:r>
          </a:p>
          <a:p>
            <a:pPr>
              <a:buNone/>
            </a:pPr>
            <a:r>
              <a:rPr lang="en-US" smtClean="0"/>
              <a:t>22,000</a:t>
            </a:r>
            <a:r>
              <a:rPr lang="en-US" dirty="0" smtClean="0"/>
              <a:t>	•		•	Demand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1	2	3	Quantity</a:t>
            </a:r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828800" y="3887788"/>
            <a:ext cx="1588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830388" y="5943600"/>
            <a:ext cx="32750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476500" y="4191000"/>
            <a:ext cx="17526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97183" y="4191000"/>
            <a:ext cx="18288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61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278</Words>
  <Application>Microsoft Office PowerPoint</Application>
  <PresentationFormat>On-screen Show (4:3)</PresentationFormat>
  <Paragraphs>136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 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2012-05-28T13:43:18Z</dcterms:created>
  <dcterms:modified xsi:type="dcterms:W3CDTF">2012-05-28T13:46:57Z</dcterms:modified>
</cp:coreProperties>
</file>