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5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Economic Theory of Personal Action: Laws of Utility and Law of Returns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Conclusion 12: </a:t>
            </a:r>
            <a:r>
              <a:rPr lang="en-US" u="sng" dirty="0" smtClean="0"/>
              <a:t>Laws of Utility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Assumption: Equally-serviceable units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u="sng" dirty="0" smtClean="0"/>
              <a:t>Crusoe’s Pref. Rank for using one quart of berries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1</a:t>
            </a:r>
            <a:r>
              <a:rPr lang="en-US" baseline="30000" dirty="0" smtClean="0"/>
              <a:t>st</a:t>
            </a:r>
            <a:r>
              <a:rPr lang="en-US" dirty="0" smtClean="0"/>
              <a:t> quart – eating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2</a:t>
            </a:r>
            <a:r>
              <a:rPr lang="en-US" baseline="30000" dirty="0" smtClean="0"/>
              <a:t>nd</a:t>
            </a:r>
            <a:r>
              <a:rPr lang="en-US" dirty="0" smtClean="0"/>
              <a:t> quart – drinking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3</a:t>
            </a:r>
            <a:r>
              <a:rPr lang="en-US" baseline="30000" dirty="0" smtClean="0"/>
              <a:t>rd</a:t>
            </a:r>
            <a:r>
              <a:rPr lang="en-US" dirty="0" smtClean="0"/>
              <a:t> quart – making bait</a:t>
            </a:r>
          </a:p>
          <a:p>
            <a:pPr>
              <a:buNone/>
            </a:pPr>
            <a:r>
              <a:rPr lang="en-US" dirty="0" smtClean="0"/>
              <a:t>	• First Law of Utility: Larger stock of a good, lower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value of the marginal unit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Second Law of Utility: Larger stock of a good is</a:t>
            </a:r>
          </a:p>
          <a:p>
            <a:pPr>
              <a:buNone/>
            </a:pPr>
            <a:r>
              <a:rPr lang="en-US" dirty="0" smtClean="0"/>
              <a:t> 		preferred to a smaller stock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Conclusion 13: </a:t>
            </a:r>
            <a:r>
              <a:rPr lang="en-US" u="sng" dirty="0" smtClean="0"/>
              <a:t>Allocation of Consumer Goods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Allocate to get the highest value: MU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u="sng" dirty="0" smtClean="0"/>
              <a:t>Crusoe’s Pref. Rank</a:t>
            </a: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1</a:t>
            </a:r>
            <a:r>
              <a:rPr lang="en-US" baseline="30000" dirty="0" smtClean="0"/>
              <a:t>st</a:t>
            </a:r>
            <a:r>
              <a:rPr lang="en-US" dirty="0" smtClean="0"/>
              <a:t> coconut – drinking</a:t>
            </a:r>
          </a:p>
          <a:p>
            <a:pPr>
              <a:buNone/>
            </a:pPr>
            <a:r>
              <a:rPr lang="en-US" dirty="0" smtClean="0"/>
              <a:t>	1</a:t>
            </a:r>
            <a:r>
              <a:rPr lang="en-US" baseline="30000" dirty="0" smtClean="0"/>
              <a:t>st</a:t>
            </a:r>
            <a:r>
              <a:rPr lang="en-US" dirty="0" smtClean="0"/>
              <a:t> quart of berries – eating </a:t>
            </a:r>
          </a:p>
          <a:p>
            <a:pPr>
              <a:buNone/>
            </a:pPr>
            <a:r>
              <a:rPr lang="en-US" dirty="0" smtClean="0"/>
              <a:t>	2</a:t>
            </a:r>
            <a:r>
              <a:rPr lang="en-US" baseline="30000" dirty="0" smtClean="0"/>
              <a:t>nd</a:t>
            </a:r>
            <a:r>
              <a:rPr lang="en-US" dirty="0" smtClean="0"/>
              <a:t> quart of berries – drinking</a:t>
            </a:r>
          </a:p>
          <a:p>
            <a:pPr>
              <a:buNone/>
            </a:pPr>
            <a:r>
              <a:rPr lang="en-US" dirty="0" smtClean="0"/>
              <a:t>	3</a:t>
            </a:r>
            <a:r>
              <a:rPr lang="en-US" baseline="30000" dirty="0" smtClean="0"/>
              <a:t>rd</a:t>
            </a:r>
            <a:r>
              <a:rPr lang="en-US" dirty="0" smtClean="0"/>
              <a:t> quart of berries – making bait 		</a:t>
            </a:r>
          </a:p>
          <a:p>
            <a:pPr>
              <a:buNone/>
            </a:pPr>
            <a:r>
              <a:rPr lang="en-US" dirty="0" smtClean="0"/>
              <a:t>	2</a:t>
            </a:r>
            <a:r>
              <a:rPr lang="en-US" baseline="30000" dirty="0" smtClean="0"/>
              <a:t>nd</a:t>
            </a:r>
            <a:r>
              <a:rPr lang="en-US" dirty="0" smtClean="0"/>
              <a:t> coconut – eating					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Conclusion 13: </a:t>
            </a:r>
            <a:r>
              <a:rPr lang="en-US" u="sng" dirty="0" smtClean="0"/>
              <a:t>Allocation of Consumer Goods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MU falls for using more of a  consumer good</a:t>
            </a:r>
          </a:p>
          <a:p>
            <a:pPr>
              <a:buNone/>
            </a:pPr>
            <a:r>
              <a:rPr lang="en-US" dirty="0" smtClean="0"/>
              <a:t>	Economize by allocating across goods so that</a:t>
            </a:r>
          </a:p>
          <a:p>
            <a:pPr>
              <a:buNone/>
            </a:pPr>
            <a:r>
              <a:rPr lang="en-US" dirty="0" smtClean="0"/>
              <a:t>		no value differ. remain: MUs are the same</a:t>
            </a:r>
          </a:p>
          <a:p>
            <a:pPr>
              <a:buNone/>
            </a:pPr>
            <a:r>
              <a:rPr lang="en-US" dirty="0" smtClean="0"/>
              <a:t>	Action is renewed by changes in underlying</a:t>
            </a:r>
          </a:p>
          <a:p>
            <a:pPr>
              <a:buNone/>
            </a:pPr>
            <a:r>
              <a:rPr lang="en-US" dirty="0" smtClean="0"/>
              <a:t>		factors that regenerate differences in MUs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Conclusion 14: </a:t>
            </a:r>
            <a:r>
              <a:rPr lang="en-US" u="sng" dirty="0" smtClean="0"/>
              <a:t>Allocation of Producer Goods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Allocate to get the highest value: MVP</a:t>
            </a:r>
          </a:p>
          <a:p>
            <a:pPr>
              <a:buNone/>
            </a:pPr>
            <a:r>
              <a:rPr lang="en-US" dirty="0" smtClean="0"/>
              <a:t>	MVP depends on MPP and MU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u="sng" dirty="0" smtClean="0"/>
              <a:t>Crusoe’s MPP of labor in coconut production</a:t>
            </a:r>
          </a:p>
          <a:p>
            <a:pPr>
              <a:buNone/>
            </a:pPr>
            <a:r>
              <a:rPr lang="en-US" dirty="0" smtClean="0"/>
              <a:t>	6 coconuts – 1</a:t>
            </a:r>
            <a:r>
              <a:rPr lang="en-US" baseline="30000" dirty="0" smtClean="0"/>
              <a:t>st</a:t>
            </a:r>
            <a:r>
              <a:rPr lang="en-US" dirty="0" smtClean="0"/>
              <a:t> half hour of labor</a:t>
            </a:r>
          </a:p>
          <a:p>
            <a:pPr>
              <a:buNone/>
            </a:pPr>
            <a:r>
              <a:rPr lang="en-US" dirty="0" smtClean="0"/>
              <a:t>	5 coconuts – 2</a:t>
            </a:r>
            <a:r>
              <a:rPr lang="en-US" baseline="30000" dirty="0" smtClean="0"/>
              <a:t>nd</a:t>
            </a:r>
            <a:r>
              <a:rPr lang="en-US" dirty="0" smtClean="0"/>
              <a:t> half hour of labor</a:t>
            </a:r>
          </a:p>
          <a:p>
            <a:pPr>
              <a:buNone/>
            </a:pPr>
            <a:r>
              <a:rPr lang="en-US" dirty="0" smtClean="0"/>
              <a:t>	2 coconuts – 3</a:t>
            </a:r>
            <a:r>
              <a:rPr lang="en-US" baseline="30000" dirty="0" smtClean="0"/>
              <a:t>rd</a:t>
            </a:r>
            <a:r>
              <a:rPr lang="en-US" dirty="0" smtClean="0"/>
              <a:t> half hour of labor</a:t>
            </a:r>
          </a:p>
          <a:p>
            <a:pPr>
              <a:buNone/>
            </a:pPr>
            <a:r>
              <a:rPr lang="en-US" dirty="0" smtClean="0"/>
              <a:t>	1 coconut – 4</a:t>
            </a:r>
            <a:r>
              <a:rPr lang="en-US" baseline="30000" dirty="0" smtClean="0"/>
              <a:t>th</a:t>
            </a:r>
            <a:r>
              <a:rPr lang="en-US" dirty="0" smtClean="0"/>
              <a:t> half hour of labor</a:t>
            </a:r>
          </a:p>
          <a:p>
            <a:pPr>
              <a:buNone/>
            </a:pPr>
            <a:r>
              <a:rPr lang="en-US" dirty="0" smtClean="0"/>
              <a:t>	½ coconut – 5</a:t>
            </a:r>
            <a:r>
              <a:rPr lang="en-US" baseline="30000" dirty="0" smtClean="0"/>
              <a:t>th</a:t>
            </a:r>
            <a:r>
              <a:rPr lang="en-US" dirty="0" smtClean="0"/>
              <a:t> half hour of labor</a:t>
            </a:r>
          </a:p>
          <a:p>
            <a:pPr>
              <a:buNone/>
            </a:pPr>
            <a:r>
              <a:rPr lang="en-US" dirty="0" smtClean="0"/>
              <a:t>	¼ coconut – 6</a:t>
            </a:r>
            <a:r>
              <a:rPr lang="en-US" baseline="30000" dirty="0" smtClean="0"/>
              <a:t>th</a:t>
            </a:r>
            <a:r>
              <a:rPr lang="en-US" dirty="0" smtClean="0"/>
              <a:t> half hour of labor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Conclusion 14: </a:t>
            </a:r>
            <a:r>
              <a:rPr lang="en-US" u="sng" dirty="0" smtClean="0"/>
              <a:t>Allocation of Producer Goods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Law of Returns: With given complementary</a:t>
            </a:r>
          </a:p>
          <a:p>
            <a:pPr>
              <a:buNone/>
            </a:pPr>
            <a:r>
              <a:rPr lang="en-US" dirty="0" smtClean="0"/>
              <a:t>	 	factors there is an optimal amount of a</a:t>
            </a:r>
          </a:p>
          <a:p>
            <a:pPr>
              <a:buNone/>
            </a:pPr>
            <a:r>
              <a:rPr lang="en-US" dirty="0" smtClean="0"/>
              <a:t> 		varying factor: Maximum APP</a:t>
            </a:r>
          </a:p>
          <a:p>
            <a:pPr>
              <a:buNone/>
            </a:pPr>
            <a:r>
              <a:rPr lang="en-US" dirty="0" smtClean="0"/>
              <a:t>	Increasing Returns: If MPP &gt; APP, then APP ↑</a:t>
            </a:r>
          </a:p>
          <a:p>
            <a:pPr>
              <a:buNone/>
            </a:pPr>
            <a:r>
              <a:rPr lang="en-US" dirty="0" smtClean="0"/>
              <a:t>	Constant Returns: If MPP = APP, then APP ↔</a:t>
            </a:r>
          </a:p>
          <a:p>
            <a:pPr>
              <a:buNone/>
            </a:pPr>
            <a:r>
              <a:rPr lang="en-US" dirty="0" smtClean="0"/>
              <a:t>	Decreasing Returns: If MPP &lt; APP, then APP ↓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Conclusion 14: </a:t>
            </a:r>
            <a:r>
              <a:rPr lang="en-US" u="sng" dirty="0" smtClean="0"/>
              <a:t>Allocation of Producer Goods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u="sng" dirty="0" smtClean="0"/>
              <a:t>Crusoe’s MVP of labor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6 coconuts – 1</a:t>
            </a:r>
            <a:r>
              <a:rPr lang="en-US" baseline="30000" dirty="0" smtClean="0"/>
              <a:t>st</a:t>
            </a:r>
            <a:r>
              <a:rPr lang="en-US" dirty="0" smtClean="0"/>
              <a:t> half hour of labor</a:t>
            </a:r>
          </a:p>
          <a:p>
            <a:pPr>
              <a:buNone/>
            </a:pPr>
            <a:r>
              <a:rPr lang="en-US" dirty="0" smtClean="0"/>
              <a:t>	2 quarts of berries – 2</a:t>
            </a:r>
            <a:r>
              <a:rPr lang="en-US" baseline="30000" dirty="0" smtClean="0"/>
              <a:t>nd</a:t>
            </a:r>
            <a:r>
              <a:rPr lang="en-US" dirty="0" smtClean="0"/>
              <a:t> half hour of labor</a:t>
            </a:r>
          </a:p>
          <a:p>
            <a:pPr>
              <a:buNone/>
            </a:pPr>
            <a:r>
              <a:rPr lang="en-US" dirty="0" smtClean="0"/>
              <a:t>	1 ½ quarts of berries – 3</a:t>
            </a:r>
            <a:r>
              <a:rPr lang="en-US" baseline="30000" dirty="0" smtClean="0"/>
              <a:t>rd</a:t>
            </a:r>
            <a:r>
              <a:rPr lang="en-US" dirty="0" smtClean="0"/>
              <a:t> half hour of labor</a:t>
            </a:r>
          </a:p>
          <a:p>
            <a:pPr>
              <a:buNone/>
            </a:pPr>
            <a:r>
              <a:rPr lang="en-US" dirty="0" smtClean="0"/>
              <a:t>	1 quart of berries – 4</a:t>
            </a:r>
            <a:r>
              <a:rPr lang="en-US" baseline="30000" dirty="0" smtClean="0"/>
              <a:t>th</a:t>
            </a:r>
            <a:r>
              <a:rPr lang="en-US" dirty="0" smtClean="0"/>
              <a:t> half hour of labor</a:t>
            </a:r>
          </a:p>
          <a:p>
            <a:pPr>
              <a:buNone/>
            </a:pPr>
            <a:r>
              <a:rPr lang="en-US" dirty="0" smtClean="0"/>
              <a:t>	1 quart of berries – 5</a:t>
            </a:r>
            <a:r>
              <a:rPr lang="en-US" baseline="30000" dirty="0" smtClean="0"/>
              <a:t>th</a:t>
            </a:r>
            <a:r>
              <a:rPr lang="en-US" dirty="0" smtClean="0"/>
              <a:t> half hour of labor</a:t>
            </a:r>
          </a:p>
          <a:p>
            <a:pPr>
              <a:buNone/>
            </a:pPr>
            <a:r>
              <a:rPr lang="en-US" dirty="0" smtClean="0"/>
              <a:t>	5 coconuts – 6</a:t>
            </a:r>
            <a:r>
              <a:rPr lang="en-US" baseline="30000" dirty="0" smtClean="0"/>
              <a:t>th</a:t>
            </a:r>
            <a:r>
              <a:rPr lang="en-US" dirty="0" smtClean="0"/>
              <a:t> half hour of labor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Conclusion 14: </a:t>
            </a:r>
            <a:r>
              <a:rPr lang="en-US" u="sng" dirty="0" smtClean="0"/>
              <a:t>Allocation of Producer Goods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MVP falls for using more of a producer good</a:t>
            </a:r>
          </a:p>
          <a:p>
            <a:pPr>
              <a:buNone/>
            </a:pPr>
            <a:r>
              <a:rPr lang="en-US" dirty="0" smtClean="0"/>
              <a:t>	Economize by allocating across producer </a:t>
            </a:r>
          </a:p>
          <a:p>
            <a:pPr>
              <a:buNone/>
            </a:pPr>
            <a:r>
              <a:rPr lang="en-US" dirty="0" smtClean="0"/>
              <a:t>		goods so that no value differences remain:</a:t>
            </a:r>
          </a:p>
          <a:p>
            <a:pPr>
              <a:buNone/>
            </a:pPr>
            <a:r>
              <a:rPr lang="en-US" dirty="0" smtClean="0"/>
              <a:t>		MVPs are the same</a:t>
            </a:r>
          </a:p>
          <a:p>
            <a:pPr>
              <a:buNone/>
            </a:pPr>
            <a:r>
              <a:rPr lang="en-US" dirty="0" smtClean="0"/>
              <a:t>	Action is renewed by changes in underlying</a:t>
            </a:r>
          </a:p>
          <a:p>
            <a:pPr>
              <a:buNone/>
            </a:pPr>
            <a:r>
              <a:rPr lang="en-US" dirty="0" smtClean="0"/>
              <a:t>	 	factors that regenerate differ. in MVPs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Conclusion 14: </a:t>
            </a:r>
            <a:r>
              <a:rPr lang="en-US" u="sng" dirty="0" smtClean="0"/>
              <a:t>Allocation of Producer Goods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u="sng" dirty="0" smtClean="0"/>
              <a:t>Crusoe’s allocation of human effort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10 hours sleeping – leisure</a:t>
            </a:r>
          </a:p>
          <a:p>
            <a:pPr>
              <a:buNone/>
            </a:pPr>
            <a:r>
              <a:rPr lang="en-US" dirty="0" smtClean="0"/>
              <a:t>	6 hours exploring – labor</a:t>
            </a:r>
          </a:p>
          <a:p>
            <a:pPr>
              <a:buNone/>
            </a:pPr>
            <a:r>
              <a:rPr lang="en-US" dirty="0" smtClean="0"/>
              <a:t>	2 hours berry picking – labor</a:t>
            </a:r>
          </a:p>
          <a:p>
            <a:pPr>
              <a:buNone/>
            </a:pPr>
            <a:r>
              <a:rPr lang="en-US" dirty="0" smtClean="0"/>
              <a:t>	2 hours eating and relaxing – leisure</a:t>
            </a:r>
          </a:p>
          <a:p>
            <a:pPr>
              <a:buNone/>
            </a:pPr>
            <a:r>
              <a:rPr lang="en-US" dirty="0" smtClean="0"/>
              <a:t>	2 hours animal hunting – labor &amp; leisure</a:t>
            </a:r>
          </a:p>
          <a:p>
            <a:pPr>
              <a:buNone/>
            </a:pPr>
            <a:r>
              <a:rPr lang="en-US" dirty="0" smtClean="0"/>
              <a:t>	1 hour praying and planning – labor &amp; leisure</a:t>
            </a:r>
          </a:p>
          <a:p>
            <a:pPr>
              <a:buNone/>
            </a:pPr>
            <a:r>
              <a:rPr lang="en-US" dirty="0" smtClean="0"/>
              <a:t>	1 hour coconut gathering – labor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</TotalTime>
  <Words>110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Austrian Economics</vt:lpstr>
      <vt:lpstr>Economic Theory of Personal Action</vt:lpstr>
      <vt:lpstr>Economic Theory of Personal Action</vt:lpstr>
      <vt:lpstr>Economic Theory of Personal Action</vt:lpstr>
      <vt:lpstr>Economic Theory of Personal Action</vt:lpstr>
      <vt:lpstr>Economic Theory of Personal Action</vt:lpstr>
      <vt:lpstr>Economic Theory of Personal Action</vt:lpstr>
      <vt:lpstr>Economic Theory of Personal Action</vt:lpstr>
      <vt:lpstr>Economic Theory of Personal Action</vt:lpstr>
    </vt:vector>
  </TitlesOfParts>
  <Company>Grove City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Theory</dc:title>
  <dc:creator>generic</dc:creator>
  <cp:lastModifiedBy>Herbener, Jeffrey M.</cp:lastModifiedBy>
  <cp:revision>67</cp:revision>
  <dcterms:created xsi:type="dcterms:W3CDTF">2009-01-08T16:21:20Z</dcterms:created>
  <dcterms:modified xsi:type="dcterms:W3CDTF">2012-05-28T13:24:58Z</dcterms:modified>
</cp:coreProperties>
</file>