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7" r:id="rId5"/>
    <p:sldId id="268" r:id="rId6"/>
    <p:sldId id="274" r:id="rId7"/>
    <p:sldId id="270" r:id="rId8"/>
    <p:sldId id="271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A7B1-4C96-4A7B-8733-5526CF13D739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49FB-B060-4F5C-A353-4C010B32C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A7B1-4C96-4A7B-8733-5526CF13D739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49FB-B060-4F5C-A353-4C010B32C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A7B1-4C96-4A7B-8733-5526CF13D739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49FB-B060-4F5C-A353-4C010B32C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A7B1-4C96-4A7B-8733-5526CF13D739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49FB-B060-4F5C-A353-4C010B32C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A7B1-4C96-4A7B-8733-5526CF13D739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49FB-B060-4F5C-A353-4C010B32C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A7B1-4C96-4A7B-8733-5526CF13D739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49FB-B060-4F5C-A353-4C010B32C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A7B1-4C96-4A7B-8733-5526CF13D739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49FB-B060-4F5C-A353-4C010B32C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A7B1-4C96-4A7B-8733-5526CF13D739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49FB-B060-4F5C-A353-4C010B32C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A7B1-4C96-4A7B-8733-5526CF13D739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49FB-B060-4F5C-A353-4C010B32C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A7B1-4C96-4A7B-8733-5526CF13D739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49FB-B060-4F5C-A353-4C010B32C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A7B1-4C96-4A7B-8733-5526CF13D739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49FB-B060-4F5C-A353-4C010B32C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3A7B1-4C96-4A7B-8733-5526CF13D739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449FB-B060-4F5C-A353-4C010B32C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86200"/>
            <a:ext cx="6553200" cy="1752600"/>
          </a:xfrm>
        </p:spPr>
        <p:txBody>
          <a:bodyPr/>
          <a:lstStyle/>
          <a:p>
            <a:r>
              <a:rPr lang="en-US" dirty="0" smtClean="0"/>
              <a:t>Economic Theory of Social Interaction: Voluntary Exchange and the</a:t>
            </a:r>
          </a:p>
          <a:p>
            <a:r>
              <a:rPr lang="en-US" dirty="0" smtClean="0"/>
              <a:t>Division of Labor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Social Interaction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410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Principle 1: </a:t>
            </a:r>
            <a:r>
              <a:rPr lang="en-US" u="sng" dirty="0" smtClean="0"/>
              <a:t>Voluntary Exchange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Premise: Persons Differ in preferences</a:t>
            </a:r>
          </a:p>
          <a:p>
            <a:pPr>
              <a:buNone/>
            </a:pPr>
            <a:r>
              <a:rPr lang="en-US" dirty="0" smtClean="0"/>
              <a:t>Reverse Preferences: Each person places greater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value on the other person’s good</a:t>
            </a:r>
          </a:p>
          <a:p>
            <a:pPr>
              <a:buNone/>
            </a:pPr>
            <a:r>
              <a:rPr lang="en-US" u="sng" dirty="0" smtClean="0"/>
              <a:t>Crusoe (berries)</a:t>
            </a:r>
            <a:r>
              <a:rPr lang="en-US" dirty="0" smtClean="0"/>
              <a:t>		</a:t>
            </a:r>
            <a:r>
              <a:rPr lang="en-US" u="sng" dirty="0" smtClean="0"/>
              <a:t>Friday (coconuts)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2 coconuts		</a:t>
            </a:r>
            <a:r>
              <a:rPr lang="en-US" dirty="0"/>
              <a:t> </a:t>
            </a:r>
            <a:r>
              <a:rPr lang="en-US" dirty="0" smtClean="0"/>
              <a:t>    1 quart berries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1 quart berries	     	     2 coconuts</a:t>
            </a:r>
          </a:p>
          <a:p>
            <a:pPr>
              <a:buNone/>
            </a:pPr>
            <a:r>
              <a:rPr lang="en-US" dirty="0" smtClean="0"/>
              <a:t>Voluntary Exchange: Trade ownership of goods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without force or fraud</a:t>
            </a:r>
          </a:p>
          <a:p>
            <a:pPr>
              <a:buNone/>
            </a:pPr>
            <a:r>
              <a:rPr lang="en-US" dirty="0" smtClean="0"/>
              <a:t>Involuntary Exchange: Trade ownership of goods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with force or fraud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Social Interaction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Principle 1: </a:t>
            </a:r>
            <a:r>
              <a:rPr lang="en-US" u="sng" dirty="0" smtClean="0"/>
              <a:t>Voluntary Exchange</a:t>
            </a:r>
          </a:p>
          <a:p>
            <a:pPr>
              <a:buNone/>
            </a:pPr>
            <a:r>
              <a:rPr lang="en-US" dirty="0" smtClean="0"/>
              <a:t>Conclusions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1. Each Trader Benefits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Subjective value at the moment of trade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2. More Trade Implies More Benefit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Mass production and exchange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3. Trade realizes the value of production with</a:t>
            </a:r>
          </a:p>
          <a:p>
            <a:pPr>
              <a:buNone/>
            </a:pPr>
            <a:r>
              <a:rPr lang="en-US" dirty="0"/>
              <a:t>	 </a:t>
            </a:r>
            <a:r>
              <a:rPr lang="en-US" dirty="0" smtClean="0"/>
              <a:t>    a division of labor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Without trade, no division of labor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4. Trade implies that each producer has incentive to</a:t>
            </a:r>
          </a:p>
          <a:p>
            <a:pPr>
              <a:buNone/>
            </a:pPr>
            <a:r>
              <a:rPr lang="en-US" dirty="0"/>
              <a:t>	 </a:t>
            </a:r>
            <a:r>
              <a:rPr lang="en-US" dirty="0" smtClean="0"/>
              <a:t>    produce goods that others find valuable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Value that will arise in the minds of others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Social Interaction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1"/>
            <a:ext cx="8229600" cy="1905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Principle 2: </a:t>
            </a:r>
            <a:r>
              <a:rPr lang="en-US" u="sng" dirty="0" smtClean="0"/>
              <a:t>Division of Labor</a:t>
            </a:r>
          </a:p>
          <a:p>
            <a:pPr>
              <a:buNone/>
            </a:pPr>
            <a:r>
              <a:rPr lang="en-US" dirty="0" smtClean="0"/>
              <a:t>Premise: Persons differ in productivity</a:t>
            </a:r>
          </a:p>
          <a:p>
            <a:pPr>
              <a:buNone/>
            </a:pPr>
            <a:r>
              <a:rPr lang="en-US" dirty="0" smtClean="0"/>
              <a:t>Assumption: Each person works with an identical set of complementary producer goods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152400" y="3276600"/>
            <a:ext cx="2362200" cy="3581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Crusoe’s MPP</a:t>
            </a:r>
            <a:r>
              <a:rPr lang="en-US" baseline="-25000" dirty="0" smtClean="0"/>
              <a:t>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u="sng" dirty="0" smtClean="0"/>
              <a:t>C</a:t>
            </a:r>
            <a:r>
              <a:rPr lang="en-US" dirty="0" smtClean="0"/>
              <a:t>	</a:t>
            </a:r>
            <a:r>
              <a:rPr lang="en-US" u="sng" dirty="0" smtClean="0"/>
              <a:t>B</a:t>
            </a:r>
          </a:p>
          <a:p>
            <a:pPr>
              <a:buNone/>
            </a:pPr>
            <a:r>
              <a:rPr lang="en-US" dirty="0" smtClean="0"/>
              <a:t>  6	2</a:t>
            </a:r>
          </a:p>
          <a:p>
            <a:pPr>
              <a:buNone/>
            </a:pPr>
            <a:r>
              <a:rPr lang="en-US" dirty="0" smtClean="0"/>
              <a:t>  5	1 ½ </a:t>
            </a:r>
          </a:p>
          <a:p>
            <a:pPr>
              <a:buNone/>
            </a:pPr>
            <a:r>
              <a:rPr lang="en-US" dirty="0" smtClean="0"/>
              <a:t>  4	1</a:t>
            </a:r>
          </a:p>
          <a:p>
            <a:pPr>
              <a:buNone/>
            </a:pPr>
            <a:r>
              <a:rPr lang="en-US" dirty="0" smtClean="0"/>
              <a:t>  3	½ 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6400800" y="6172200"/>
            <a:ext cx="15240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3048000" y="3276600"/>
            <a:ext cx="22860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Friday’s MPP</a:t>
            </a:r>
            <a:r>
              <a:rPr kumimoji="0" lang="en-US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n-US" sz="2800" u="sng" dirty="0" smtClean="0"/>
              <a:t>C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u="sng" dirty="0" smtClean="0"/>
              <a:t>B</a:t>
            </a:r>
            <a:endParaRPr kumimoji="0" lang="en-US" sz="28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n-US" sz="2800" dirty="0" smtClean="0"/>
              <a:t>5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dirty="0" smtClean="0"/>
              <a:t>½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n-US" sz="2800" dirty="0" smtClean="0"/>
              <a:t>4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dirty="0" smtClean="0"/>
              <a:t>½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n-US" sz="2800" dirty="0" smtClean="0"/>
              <a:t>3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dirty="0" smtClean="0"/>
              <a:t>¼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n-US" sz="2800" noProof="0" dirty="0" smtClean="0"/>
              <a:t>2</a:t>
            </a:r>
            <a:r>
              <a:rPr lang="en-US" sz="2800" dirty="0" smtClean="0"/>
              <a:t> 	¼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3"/>
          <p:cNvSpPr txBox="1">
            <a:spLocks/>
          </p:cNvSpPr>
          <p:nvPr/>
        </p:nvSpPr>
        <p:spPr>
          <a:xfrm>
            <a:off x="5486400" y="3276600"/>
            <a:ext cx="34290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/>
              <a:t>Absolute Productivity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Proficiency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8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Relative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Productivity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aseline="0" dirty="0" smtClean="0"/>
              <a:t>	Efficiency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Social Interaction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2895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Principle 2: </a:t>
            </a:r>
            <a:r>
              <a:rPr lang="en-US" u="sng" dirty="0" smtClean="0"/>
              <a:t>Division of Labor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Production in Self Sufficiency</a:t>
            </a:r>
          </a:p>
          <a:p>
            <a:pPr>
              <a:buNone/>
            </a:pPr>
            <a:r>
              <a:rPr lang="en-US" dirty="0" smtClean="0"/>
              <a:t>	Crusoe allocates 3 units of labor: 6 C and 3 ½ B</a:t>
            </a:r>
          </a:p>
          <a:p>
            <a:pPr>
              <a:buNone/>
            </a:pPr>
            <a:r>
              <a:rPr lang="en-US" dirty="0" smtClean="0"/>
              <a:t>	Friday allocates 3 units of labor: 5 C and 1 B</a:t>
            </a:r>
          </a:p>
          <a:p>
            <a:pPr>
              <a:buNone/>
            </a:pPr>
            <a:r>
              <a:rPr lang="en-US" dirty="0" smtClean="0"/>
              <a:t>	Total Production: 11 C and 4 ½ B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4800600"/>
            <a:ext cx="8305800" cy="2057400"/>
          </a:xfrm>
        </p:spPr>
        <p:txBody>
          <a:bodyPr>
            <a:normAutofit/>
          </a:bodyPr>
          <a:lstStyle/>
          <a:p>
            <a:pPr lvl="0">
              <a:buNone/>
              <a:defRPr/>
            </a:pPr>
            <a:r>
              <a:rPr lang="en-US" dirty="0" smtClean="0"/>
              <a:t>Opportunity Cost of Producing more B</a:t>
            </a:r>
          </a:p>
          <a:p>
            <a:pPr lvl="0">
              <a:buNone/>
              <a:defRPr/>
            </a:pPr>
            <a:r>
              <a:rPr lang="en-US" dirty="0" smtClean="0"/>
              <a:t>	Crusoe: 6 C for1 B (6 C per B) </a:t>
            </a:r>
          </a:p>
          <a:p>
            <a:pPr lvl="0">
              <a:buNone/>
              <a:defRPr/>
            </a:pPr>
            <a:r>
              <a:rPr lang="en-US" dirty="0" smtClean="0"/>
              <a:t>	Friday: 5 C for ¼ B (20 C per B)</a:t>
            </a:r>
          </a:p>
          <a:p>
            <a:pPr lvl="0">
              <a:buNone/>
              <a:defRPr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086600" y="5486400"/>
            <a:ext cx="609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429000" y="5486400"/>
            <a:ext cx="228600" cy="38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09600" y="6096000"/>
            <a:ext cx="14478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Social Interaction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229600" cy="274319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Principle 2: </a:t>
            </a:r>
            <a:r>
              <a:rPr lang="en-US" u="sng" dirty="0" smtClean="0"/>
              <a:t>Division of Labor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Production in Division of Labor</a:t>
            </a:r>
          </a:p>
          <a:p>
            <a:pPr>
              <a:buNone/>
            </a:pPr>
            <a:r>
              <a:rPr lang="en-US" dirty="0" smtClean="0"/>
              <a:t>	Crusoe allocates 3 units of labor: 0 C and 4 ½ B</a:t>
            </a:r>
          </a:p>
          <a:p>
            <a:pPr>
              <a:buNone/>
            </a:pPr>
            <a:r>
              <a:rPr lang="en-US" dirty="0" smtClean="0"/>
              <a:t>	Friday allocates 3 units of labor: 12 C and 0 B</a:t>
            </a:r>
          </a:p>
          <a:p>
            <a:pPr>
              <a:buNone/>
            </a:pPr>
            <a:r>
              <a:rPr lang="en-US" dirty="0" smtClean="0"/>
              <a:t>	Total Production: 12 C and 4 ½ B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800600"/>
            <a:ext cx="8229600" cy="2057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Opportunity Cost of Producing more B</a:t>
            </a:r>
          </a:p>
          <a:p>
            <a:pPr>
              <a:buNone/>
            </a:pPr>
            <a:r>
              <a:rPr lang="en-US" dirty="0" smtClean="0"/>
              <a:t>	Crusoe: 6 C for 1 B (6 C per B)</a:t>
            </a:r>
          </a:p>
          <a:p>
            <a:pPr>
              <a:buNone/>
            </a:pPr>
            <a:r>
              <a:rPr lang="en-US" dirty="0" smtClean="0"/>
              <a:t>	Friday:  3 C for ½ B (6 C per B)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Social Interaction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Principle 2: </a:t>
            </a:r>
            <a:r>
              <a:rPr lang="en-US" u="sng" dirty="0" smtClean="0"/>
              <a:t>Division of Labor</a:t>
            </a:r>
          </a:p>
          <a:p>
            <a:pPr>
              <a:buNone/>
            </a:pPr>
            <a:r>
              <a:rPr lang="en-US" dirty="0" smtClean="0"/>
              <a:t>Conclusions</a:t>
            </a:r>
          </a:p>
          <a:p>
            <a:pPr>
              <a:buNone/>
            </a:pPr>
            <a:r>
              <a:rPr lang="en-US" dirty="0" smtClean="0"/>
              <a:t>	1. The division of labor increases productivity</a:t>
            </a:r>
          </a:p>
          <a:p>
            <a:pPr>
              <a:buNone/>
            </a:pPr>
            <a:r>
              <a:rPr lang="en-US" dirty="0" smtClean="0"/>
              <a:t>	2. Law of Association</a:t>
            </a:r>
          </a:p>
          <a:p>
            <a:pPr>
              <a:buNone/>
            </a:pPr>
            <a:r>
              <a:rPr lang="en-US" dirty="0" smtClean="0"/>
              <a:t>Opportunity cost of producing more B</a:t>
            </a:r>
          </a:p>
          <a:p>
            <a:pPr>
              <a:buNone/>
            </a:pPr>
            <a:r>
              <a:rPr lang="en-US" dirty="0" smtClean="0"/>
              <a:t>	Crusoe: 6 C for 2 B (3 C per B)</a:t>
            </a:r>
          </a:p>
          <a:p>
            <a:pPr>
              <a:buNone/>
            </a:pPr>
            <a:r>
              <a:rPr lang="en-US" dirty="0" smtClean="0"/>
              <a:t>	Friday: 5 C for ½ B (10 C per B)</a:t>
            </a:r>
          </a:p>
          <a:p>
            <a:pPr>
              <a:buNone/>
            </a:pPr>
            <a:r>
              <a:rPr lang="en-US" dirty="0" smtClean="0"/>
              <a:t>Opportunity cost of producing more C</a:t>
            </a:r>
          </a:p>
          <a:p>
            <a:pPr>
              <a:buNone/>
            </a:pPr>
            <a:r>
              <a:rPr lang="en-US" dirty="0" smtClean="0"/>
              <a:t>	Crusoe: 2 B for 6 C (1/3 B per C)</a:t>
            </a:r>
          </a:p>
          <a:p>
            <a:pPr>
              <a:buNone/>
            </a:pPr>
            <a:r>
              <a:rPr lang="en-US" dirty="0" smtClean="0"/>
              <a:t>	Friday: ½ B for 5 C (1/10 B per C)</a:t>
            </a:r>
          </a:p>
          <a:p>
            <a:pPr>
              <a:buNone/>
            </a:pPr>
            <a:r>
              <a:rPr lang="en-US" dirty="0" smtClean="0"/>
              <a:t>Law of Reciprocals: 3/4 &gt; 2/3 then 4/3 &lt; 3/2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Social Interaction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Principle 2: </a:t>
            </a:r>
            <a:r>
              <a:rPr lang="en-US" u="sng" dirty="0" smtClean="0"/>
              <a:t>Division of Labor</a:t>
            </a:r>
          </a:p>
          <a:p>
            <a:pPr>
              <a:buNone/>
            </a:pPr>
            <a:r>
              <a:rPr lang="en-US" dirty="0" smtClean="0"/>
              <a:t>Conclusions</a:t>
            </a:r>
          </a:p>
          <a:p>
            <a:pPr>
              <a:buNone/>
            </a:pPr>
            <a:r>
              <a:rPr lang="en-US" dirty="0" smtClean="0"/>
              <a:t>	3. Each person earns his greatest income in his</a:t>
            </a:r>
          </a:p>
          <a:p>
            <a:pPr>
              <a:buNone/>
            </a:pPr>
            <a:r>
              <a:rPr lang="en-US" dirty="0" smtClean="0"/>
              <a:t>		area of efficiency</a:t>
            </a:r>
          </a:p>
          <a:p>
            <a:pPr>
              <a:buNone/>
            </a:pPr>
            <a:r>
              <a:rPr lang="en-US" dirty="0" smtClean="0"/>
              <a:t>Income equals the value of productivity</a:t>
            </a:r>
          </a:p>
          <a:p>
            <a:pPr>
              <a:buNone/>
            </a:pPr>
            <a:r>
              <a:rPr lang="en-US" dirty="0" smtClean="0"/>
              <a:t>Efficiency is the obverse of relative productivity</a:t>
            </a:r>
          </a:p>
          <a:p>
            <a:pPr>
              <a:buNone/>
            </a:pPr>
            <a:r>
              <a:rPr lang="en-US" dirty="0" smtClean="0"/>
              <a:t>Efficiency: inputs used to make a unit of output</a:t>
            </a:r>
          </a:p>
          <a:p>
            <a:pPr>
              <a:buNone/>
            </a:pPr>
            <a:r>
              <a:rPr lang="en-US" dirty="0" smtClean="0"/>
              <a:t>Productivity: output made by a unit of inputs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Social Interaction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Principle 2: </a:t>
            </a:r>
            <a:r>
              <a:rPr lang="en-US" u="sng" dirty="0" smtClean="0"/>
              <a:t>Division of Labor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Conclusions</a:t>
            </a:r>
          </a:p>
          <a:p>
            <a:pPr>
              <a:buNone/>
            </a:pPr>
            <a:r>
              <a:rPr lang="en-US" dirty="0" smtClean="0"/>
              <a:t>	4. A person more proficient in every task than</a:t>
            </a:r>
          </a:p>
          <a:p>
            <a:pPr>
              <a:buNone/>
            </a:pPr>
            <a:r>
              <a:rPr lang="en-US" dirty="0" smtClean="0"/>
              <a:t>		another person will earn greater income </a:t>
            </a:r>
          </a:p>
          <a:p>
            <a:pPr>
              <a:buNone/>
            </a:pPr>
            <a:r>
              <a:rPr lang="en-US" dirty="0" smtClean="0"/>
              <a:t>		than the other person in each task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</TotalTime>
  <Words>168</Words>
  <Application>Microsoft Office PowerPoint</Application>
  <PresentationFormat>On-screen Show (4:3)</PresentationFormat>
  <Paragraphs>98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Austrian Economics </vt:lpstr>
      <vt:lpstr>Economic Theory of Social Interaction</vt:lpstr>
      <vt:lpstr>Economic Theory of Social Interaction</vt:lpstr>
      <vt:lpstr>Economic Theory of Social Interaction</vt:lpstr>
      <vt:lpstr>Economic Theory of Social Interaction</vt:lpstr>
      <vt:lpstr>Economic Theory of Social Interaction</vt:lpstr>
      <vt:lpstr>Economic Theory of Social Interaction</vt:lpstr>
      <vt:lpstr>Economic Theory of Social Interaction</vt:lpstr>
      <vt:lpstr>Economic Theory of Social Interaction</vt:lpstr>
    </vt:vector>
  </TitlesOfParts>
  <Company>Grove City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Theory</dc:title>
  <dc:creator>generic</dc:creator>
  <cp:lastModifiedBy>Herbener, Jeffrey M.</cp:lastModifiedBy>
  <cp:revision>56</cp:revision>
  <dcterms:created xsi:type="dcterms:W3CDTF">2009-01-08T21:00:21Z</dcterms:created>
  <dcterms:modified xsi:type="dcterms:W3CDTF">2012-05-28T13:29:33Z</dcterms:modified>
</cp:coreProperties>
</file>