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6" r:id="rId2"/>
    <p:sldId id="261" r:id="rId3"/>
    <p:sldId id="265" r:id="rId4"/>
    <p:sldId id="262" r:id="rId5"/>
    <p:sldId id="266" r:id="rId6"/>
    <p:sldId id="263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CC30E99-6A19-476B-82FF-4797796277A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5EB083D-7BE7-478B-91CA-CB82F9B11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946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EB083D-7BE7-478B-91CA-CB82F9B110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417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CD33-FD37-47F5-8F75-2AC1A760DE73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C1BC-623E-43C3-BBB6-12F04F89AB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CD33-FD37-47F5-8F75-2AC1A760DE73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C1BC-623E-43C3-BBB6-12F04F89AB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CD33-FD37-47F5-8F75-2AC1A760DE73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C1BC-623E-43C3-BBB6-12F04F89AB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CD33-FD37-47F5-8F75-2AC1A760DE73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C1BC-623E-43C3-BBB6-12F04F89AB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CD33-FD37-47F5-8F75-2AC1A760DE73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C1BC-623E-43C3-BBB6-12F04F89AB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CD33-FD37-47F5-8F75-2AC1A760DE73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C1BC-623E-43C3-BBB6-12F04F89AB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CD33-FD37-47F5-8F75-2AC1A760DE73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C1BC-623E-43C3-BBB6-12F04F89AB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CD33-FD37-47F5-8F75-2AC1A760DE73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C1BC-623E-43C3-BBB6-12F04F89AB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CD33-FD37-47F5-8F75-2AC1A760DE73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C1BC-623E-43C3-BBB6-12F04F89AB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CD33-FD37-47F5-8F75-2AC1A760DE73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C1BC-623E-43C3-BBB6-12F04F89AB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CD33-FD37-47F5-8F75-2AC1A760DE73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C1BC-623E-43C3-BBB6-12F04F89AB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7CD33-FD37-47F5-8F75-2AC1A760DE73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BC1BC-623E-43C3-BBB6-12F04F89AB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</a:t>
            </a:r>
            <a:r>
              <a:rPr lang="en-US" dirty="0" smtClean="0"/>
              <a:t> </a:t>
            </a:r>
            <a:r>
              <a:rPr lang="en-US" dirty="0" smtClean="0"/>
              <a:t>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Scope of Economics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Scope of Economics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000" dirty="0" smtClean="0"/>
              <a:t>Human Action: Purposeful behavior</a:t>
            </a:r>
          </a:p>
          <a:p>
            <a:pPr>
              <a:buNone/>
            </a:pPr>
            <a:r>
              <a:rPr lang="en-US" sz="3000" dirty="0" smtClean="0"/>
              <a:t>Purpose of an action is to attain an end </a:t>
            </a:r>
          </a:p>
          <a:p>
            <a:pPr>
              <a:buNone/>
            </a:pPr>
            <a:r>
              <a:rPr lang="en-US" sz="3000" dirty="0"/>
              <a:t>	</a:t>
            </a:r>
            <a:r>
              <a:rPr lang="en-US" sz="3000" dirty="0" smtClean="0"/>
              <a:t>• Reason for action </a:t>
            </a:r>
          </a:p>
          <a:p>
            <a:pPr>
              <a:buNone/>
            </a:pPr>
            <a:r>
              <a:rPr lang="en-US" sz="3000" dirty="0"/>
              <a:t>	</a:t>
            </a:r>
            <a:r>
              <a:rPr lang="en-US" sz="3000" dirty="0" smtClean="0"/>
              <a:t>• Action is volitional</a:t>
            </a:r>
          </a:p>
          <a:p>
            <a:pPr>
              <a:buNone/>
            </a:pPr>
            <a:r>
              <a:rPr lang="en-US" sz="3000" dirty="0" smtClean="0"/>
              <a:t>Human Action excludes non-purposeful behavior</a:t>
            </a:r>
          </a:p>
          <a:p>
            <a:pPr>
              <a:buNone/>
            </a:pPr>
            <a:r>
              <a:rPr lang="en-US" sz="3000" dirty="0" smtClean="0"/>
              <a:t>Psychological categories of human behavior</a:t>
            </a:r>
          </a:p>
          <a:p>
            <a:pPr>
              <a:buNone/>
            </a:pPr>
            <a:r>
              <a:rPr lang="en-US" sz="3000" dirty="0" smtClean="0"/>
              <a:t>	• Rational – Irrational </a:t>
            </a:r>
          </a:p>
          <a:p>
            <a:pPr>
              <a:buNone/>
            </a:pPr>
            <a:r>
              <a:rPr lang="en-US" sz="3000" dirty="0" smtClean="0"/>
              <a:t>	• Spontaneous – Deliberative</a:t>
            </a:r>
          </a:p>
          <a:p>
            <a:pPr>
              <a:buNone/>
            </a:pPr>
            <a:r>
              <a:rPr lang="en-US" sz="3000" dirty="0" smtClean="0"/>
              <a:t>	• Habitual</a:t>
            </a:r>
          </a:p>
          <a:p>
            <a:pPr>
              <a:buNone/>
            </a:pPr>
            <a:r>
              <a:rPr lang="en-US" sz="3000" dirty="0" smtClean="0"/>
              <a:t>	• Addictive	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Scope of Economics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/>
              <a:t>Human Action: Purposeful Behavior</a:t>
            </a:r>
          </a:p>
          <a:p>
            <a:pPr>
              <a:buNone/>
            </a:pPr>
            <a:r>
              <a:rPr lang="en-US" sz="3200" dirty="0" smtClean="0"/>
              <a:t>Theological categories of human behavior</a:t>
            </a:r>
          </a:p>
          <a:p>
            <a:pPr>
              <a:buNone/>
            </a:pPr>
            <a:r>
              <a:rPr lang="en-US" sz="3200" dirty="0" smtClean="0"/>
              <a:t>	• Material – Spiritual </a:t>
            </a:r>
          </a:p>
          <a:p>
            <a:pPr>
              <a:buNone/>
            </a:pPr>
            <a:r>
              <a:rPr lang="en-US" sz="3200" dirty="0" smtClean="0"/>
              <a:t>	• Selfish – Altruistic </a:t>
            </a:r>
          </a:p>
          <a:p>
            <a:pPr>
              <a:buNone/>
            </a:pPr>
            <a:r>
              <a:rPr lang="en-US" sz="3200" dirty="0" smtClean="0"/>
              <a:t>Economic theory concerns the universal, conceptual structure of human action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Scope of Economics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/>
              <a:t>Basic Concepts of Human Action</a:t>
            </a:r>
          </a:p>
          <a:p>
            <a:pPr>
              <a:buNone/>
            </a:pPr>
            <a:r>
              <a:rPr lang="en-US" sz="3200" dirty="0" smtClean="0"/>
              <a:t>	1. Ends: Strive to attain by action</a:t>
            </a:r>
          </a:p>
          <a:p>
            <a:pPr>
              <a:buNone/>
            </a:pPr>
            <a:r>
              <a:rPr lang="en-US" sz="3200" dirty="0"/>
              <a:t>	</a:t>
            </a:r>
            <a:r>
              <a:rPr lang="en-US" sz="3200" dirty="0" smtClean="0"/>
              <a:t>	• Person must have an end to act</a:t>
            </a:r>
          </a:p>
          <a:p>
            <a:pPr>
              <a:buNone/>
            </a:pPr>
            <a:r>
              <a:rPr lang="en-US" sz="3200" dirty="0"/>
              <a:t>	</a:t>
            </a:r>
            <a:r>
              <a:rPr lang="en-US" sz="3200" dirty="0" smtClean="0"/>
              <a:t>	• Concept of an end is content neutral</a:t>
            </a:r>
          </a:p>
          <a:p>
            <a:pPr>
              <a:buNone/>
            </a:pPr>
            <a:r>
              <a:rPr lang="en-US" sz="3200" dirty="0" smtClean="0"/>
              <a:t>	2. Means: Items used to act</a:t>
            </a:r>
          </a:p>
          <a:p>
            <a:pPr>
              <a:buNone/>
            </a:pPr>
            <a:r>
              <a:rPr lang="en-US" sz="3200" dirty="0"/>
              <a:t>	</a:t>
            </a:r>
            <a:r>
              <a:rPr lang="en-US" sz="3200" dirty="0" smtClean="0"/>
              <a:t>	•Prerequisites</a:t>
            </a:r>
          </a:p>
          <a:p>
            <a:pPr>
              <a:buNone/>
            </a:pPr>
            <a:r>
              <a:rPr lang="en-US" sz="3200" dirty="0"/>
              <a:t>	</a:t>
            </a:r>
            <a:r>
              <a:rPr lang="en-US" sz="3200" dirty="0" smtClean="0"/>
              <a:t>	    Identify things as means</a:t>
            </a:r>
          </a:p>
          <a:p>
            <a:pPr>
              <a:buNone/>
            </a:pPr>
            <a:r>
              <a:rPr lang="en-US" sz="3200" dirty="0"/>
              <a:t>	</a:t>
            </a:r>
            <a:r>
              <a:rPr lang="en-US" sz="3200" dirty="0" smtClean="0"/>
              <a:t>	    Control the use of means: Ownership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Scope of Economics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000" dirty="0" smtClean="0"/>
              <a:t>Basic Concepts of Human Action</a:t>
            </a:r>
          </a:p>
          <a:p>
            <a:pPr>
              <a:buNone/>
            </a:pPr>
            <a:r>
              <a:rPr lang="en-US" sz="3000" dirty="0" smtClean="0"/>
              <a:t>	2. Means: Items used to act</a:t>
            </a:r>
          </a:p>
          <a:p>
            <a:pPr>
              <a:buNone/>
            </a:pPr>
            <a:r>
              <a:rPr lang="en-US" sz="3000" dirty="0" smtClean="0"/>
              <a:t>		• Types of means</a:t>
            </a:r>
          </a:p>
          <a:p>
            <a:pPr>
              <a:buNone/>
            </a:pPr>
            <a:r>
              <a:rPr lang="en-US" sz="3000" dirty="0" smtClean="0"/>
              <a:t>		    Consumer goods – directly serviceable</a:t>
            </a:r>
          </a:p>
          <a:p>
            <a:pPr>
              <a:buNone/>
            </a:pPr>
            <a:r>
              <a:rPr lang="en-US" sz="3000" dirty="0" smtClean="0"/>
              <a:t>		     Producer goods – indirectly serviceable</a:t>
            </a:r>
          </a:p>
          <a:p>
            <a:pPr>
              <a:buNone/>
            </a:pPr>
            <a:r>
              <a:rPr lang="en-US" sz="3000" dirty="0" smtClean="0"/>
              <a:t>			Labor</a:t>
            </a:r>
          </a:p>
          <a:p>
            <a:pPr>
              <a:buNone/>
            </a:pPr>
            <a:r>
              <a:rPr lang="en-US" sz="3000" dirty="0" smtClean="0"/>
              <a:t>			Land</a:t>
            </a:r>
          </a:p>
          <a:p>
            <a:pPr>
              <a:buNone/>
            </a:pPr>
            <a:r>
              <a:rPr lang="en-US" sz="3000" dirty="0" smtClean="0"/>
              <a:t>			Capital Goods</a:t>
            </a:r>
          </a:p>
          <a:p>
            <a:pPr>
              <a:buNone/>
            </a:pPr>
            <a:r>
              <a:rPr lang="en-US" sz="3000" dirty="0" smtClean="0"/>
              <a:t>		      Media of Exchange</a:t>
            </a:r>
          </a:p>
          <a:p>
            <a:pPr>
              <a:buNone/>
            </a:pPr>
            <a:r>
              <a:rPr lang="en-US" sz="3200" dirty="0" smtClean="0"/>
              <a:t>	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Method and Scope of Economics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Premises of Economics</a:t>
            </a:r>
          </a:p>
          <a:p>
            <a:pPr>
              <a:buNone/>
            </a:pPr>
            <a:r>
              <a:rPr lang="en-US" dirty="0" smtClean="0"/>
              <a:t>	1. Persons Act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• Know by reflection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• Axiomatic</a:t>
            </a:r>
          </a:p>
          <a:p>
            <a:pPr>
              <a:buNone/>
            </a:pPr>
            <a:r>
              <a:rPr lang="en-US" dirty="0" smtClean="0"/>
              <a:t>	2. Persons Differ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• Preferences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• Productivity</a:t>
            </a:r>
          </a:p>
          <a:p>
            <a:pPr>
              <a:buNone/>
            </a:pPr>
            <a:r>
              <a:rPr lang="en-US" dirty="0" smtClean="0"/>
              <a:t>		• Know  by observation</a:t>
            </a:r>
          </a:p>
          <a:p>
            <a:pPr>
              <a:buNone/>
            </a:pPr>
            <a:r>
              <a:rPr lang="en-US" dirty="0" smtClean="0"/>
              <a:t>	3. Leisure is a consumer good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• Know by reflection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821</TotalTime>
  <Words>60</Words>
  <Application>Microsoft Office PowerPoint</Application>
  <PresentationFormat>On-screen Show (4:3)</PresentationFormat>
  <Paragraphs>51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Austrian Economics</vt:lpstr>
      <vt:lpstr>Scope of Economics</vt:lpstr>
      <vt:lpstr>Scope of Economics</vt:lpstr>
      <vt:lpstr>Scope of Economics</vt:lpstr>
      <vt:lpstr>Scope of Economics</vt:lpstr>
      <vt:lpstr>Method and Scope of Economics</vt:lpstr>
    </vt:vector>
  </TitlesOfParts>
  <Company>Grove City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Scope and Method of Economics</dc:title>
  <dc:creator>generic</dc:creator>
  <cp:lastModifiedBy>Herbener, Jeffrey M.</cp:lastModifiedBy>
  <cp:revision>48</cp:revision>
  <cp:lastPrinted>2012-02-07T23:49:03Z</cp:lastPrinted>
  <dcterms:created xsi:type="dcterms:W3CDTF">2009-01-08T14:58:03Z</dcterms:created>
  <dcterms:modified xsi:type="dcterms:W3CDTF">2012-05-28T13:08:22Z</dcterms:modified>
</cp:coreProperties>
</file>