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8"/>
  </p:notesMasterIdLst>
  <p:sldIdLst>
    <p:sldId id="256" r:id="rId2"/>
    <p:sldId id="261" r:id="rId3"/>
    <p:sldId id="265" r:id="rId4"/>
    <p:sldId id="262" r:id="rId5"/>
    <p:sldId id="266" r:id="rId6"/>
    <p:sldId id="263" r:id="rId7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3" d="100"/>
          <a:sy n="73" d="100"/>
        </p:scale>
        <p:origin x="-107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0CC30E99-6A19-476B-82FF-4797796277A4}" type="datetimeFigureOut">
              <a:rPr lang="en-US" smtClean="0"/>
              <a:t>5/28/2012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C5EB083D-7BE7-478B-91CA-CB82F9B110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69461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EB083D-7BE7-478B-91CA-CB82F9B110B6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24171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7CD33-FD37-47F5-8F75-2AC1A760DE73}" type="datetimeFigureOut">
              <a:rPr lang="en-US" smtClean="0"/>
              <a:pPr/>
              <a:t>5/28/2012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1BC1BC-623E-43C3-BBB6-12F04F89AB1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7CD33-FD37-47F5-8F75-2AC1A760DE73}" type="datetimeFigureOut">
              <a:rPr lang="en-US" smtClean="0"/>
              <a:pPr/>
              <a:t>5/28/2012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1BC1BC-623E-43C3-BBB6-12F04F89AB1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7CD33-FD37-47F5-8F75-2AC1A760DE73}" type="datetimeFigureOut">
              <a:rPr lang="en-US" smtClean="0"/>
              <a:pPr/>
              <a:t>5/28/2012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1BC1BC-623E-43C3-BBB6-12F04F89AB1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7CD33-FD37-47F5-8F75-2AC1A760DE73}" type="datetimeFigureOut">
              <a:rPr lang="en-US" smtClean="0"/>
              <a:pPr/>
              <a:t>5/28/2012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1BC1BC-623E-43C3-BBB6-12F04F89AB1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7CD33-FD37-47F5-8F75-2AC1A760DE73}" type="datetimeFigureOut">
              <a:rPr lang="en-US" smtClean="0"/>
              <a:pPr/>
              <a:t>5/28/2012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1BC1BC-623E-43C3-BBB6-12F04F89AB1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7CD33-FD37-47F5-8F75-2AC1A760DE73}" type="datetimeFigureOut">
              <a:rPr lang="en-US" smtClean="0"/>
              <a:pPr/>
              <a:t>5/28/2012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1BC1BC-623E-43C3-BBB6-12F04F89AB1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7CD33-FD37-47F5-8F75-2AC1A760DE73}" type="datetimeFigureOut">
              <a:rPr lang="en-US" smtClean="0"/>
              <a:pPr/>
              <a:t>5/28/2012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1BC1BC-623E-43C3-BBB6-12F04F89AB1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7CD33-FD37-47F5-8F75-2AC1A760DE73}" type="datetimeFigureOut">
              <a:rPr lang="en-US" smtClean="0"/>
              <a:pPr/>
              <a:t>5/28/2012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1BC1BC-623E-43C3-BBB6-12F04F89AB1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7CD33-FD37-47F5-8F75-2AC1A760DE73}" type="datetimeFigureOut">
              <a:rPr lang="en-US" smtClean="0"/>
              <a:pPr/>
              <a:t>5/28/2012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1BC1BC-623E-43C3-BBB6-12F04F89AB1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7CD33-FD37-47F5-8F75-2AC1A760DE73}" type="datetimeFigureOut">
              <a:rPr lang="en-US" smtClean="0"/>
              <a:pPr/>
              <a:t>5/28/2012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1BC1BC-623E-43C3-BBB6-12F04F89AB1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7CD33-FD37-47F5-8F75-2AC1A760DE73}" type="datetimeFigureOut">
              <a:rPr lang="en-US" smtClean="0"/>
              <a:pPr/>
              <a:t>5/28/2012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1BC1BC-623E-43C3-BBB6-12F04F89AB1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37CD33-FD37-47F5-8F75-2AC1A760DE73}" type="datetimeFigureOut">
              <a:rPr lang="en-US" smtClean="0"/>
              <a:pPr/>
              <a:t>5/28/2012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1BC1BC-623E-43C3-BBB6-12F04F89AB1A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Austrian</a:t>
            </a:r>
            <a:r>
              <a:rPr lang="en-US" dirty="0" smtClean="0"/>
              <a:t> </a:t>
            </a:r>
            <a:r>
              <a:rPr lang="en-US" dirty="0" smtClean="0"/>
              <a:t>Economics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Scope of Economics</a:t>
            </a:r>
            <a:endParaRPr lang="en-US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  <a:solidFill>
            <a:schemeClr val="bg1"/>
          </a:solidFill>
        </p:spPr>
        <p:txBody>
          <a:bodyPr/>
          <a:lstStyle/>
          <a:p>
            <a:r>
              <a:rPr lang="en-US" dirty="0" smtClean="0">
                <a:solidFill>
                  <a:srgbClr val="002060"/>
                </a:solidFill>
              </a:rPr>
              <a:t>Scope of Economics</a:t>
            </a:r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257800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en-US" sz="3000" dirty="0" smtClean="0"/>
              <a:t>Human Action: Purposeful behavior</a:t>
            </a:r>
          </a:p>
          <a:p>
            <a:pPr>
              <a:buNone/>
            </a:pPr>
            <a:r>
              <a:rPr lang="en-US" sz="3000" dirty="0" smtClean="0"/>
              <a:t>Purpose of an action is to attain an end </a:t>
            </a:r>
          </a:p>
          <a:p>
            <a:pPr>
              <a:buNone/>
            </a:pPr>
            <a:r>
              <a:rPr lang="en-US" sz="3000" dirty="0"/>
              <a:t>	</a:t>
            </a:r>
            <a:r>
              <a:rPr lang="en-US" sz="3000" dirty="0" smtClean="0"/>
              <a:t>• Reason for action </a:t>
            </a:r>
          </a:p>
          <a:p>
            <a:pPr>
              <a:buNone/>
            </a:pPr>
            <a:r>
              <a:rPr lang="en-US" sz="3000" dirty="0"/>
              <a:t>	</a:t>
            </a:r>
            <a:r>
              <a:rPr lang="en-US" sz="3000" dirty="0" smtClean="0"/>
              <a:t>• Action is volitional</a:t>
            </a:r>
          </a:p>
          <a:p>
            <a:pPr>
              <a:buNone/>
            </a:pPr>
            <a:r>
              <a:rPr lang="en-US" sz="3000" dirty="0" smtClean="0"/>
              <a:t>Human Action excludes non-purposeful behavior</a:t>
            </a:r>
          </a:p>
          <a:p>
            <a:pPr>
              <a:buNone/>
            </a:pPr>
            <a:r>
              <a:rPr lang="en-US" sz="3000" dirty="0" smtClean="0"/>
              <a:t>Psychological categories of human behavior</a:t>
            </a:r>
          </a:p>
          <a:p>
            <a:pPr>
              <a:buNone/>
            </a:pPr>
            <a:r>
              <a:rPr lang="en-US" sz="3000" dirty="0" smtClean="0"/>
              <a:t>	• Rational – Irrational </a:t>
            </a:r>
          </a:p>
          <a:p>
            <a:pPr>
              <a:buNone/>
            </a:pPr>
            <a:r>
              <a:rPr lang="en-US" sz="3000" dirty="0" smtClean="0"/>
              <a:t>	• Spontaneous – Deliberative</a:t>
            </a:r>
          </a:p>
          <a:p>
            <a:pPr>
              <a:buNone/>
            </a:pPr>
            <a:r>
              <a:rPr lang="en-US" sz="3000" dirty="0" smtClean="0"/>
              <a:t>	• Habitual</a:t>
            </a:r>
          </a:p>
          <a:p>
            <a:pPr>
              <a:buNone/>
            </a:pPr>
            <a:r>
              <a:rPr lang="en-US" sz="3000" dirty="0" smtClean="0"/>
              <a:t>	• Addictive	</a:t>
            </a:r>
            <a:endParaRPr lang="en-US" sz="3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  <a:solidFill>
            <a:schemeClr val="bg1"/>
          </a:solidFill>
        </p:spPr>
        <p:txBody>
          <a:bodyPr/>
          <a:lstStyle/>
          <a:p>
            <a:r>
              <a:rPr lang="en-US" dirty="0" smtClean="0">
                <a:solidFill>
                  <a:srgbClr val="002060"/>
                </a:solidFill>
              </a:rPr>
              <a:t>Scope of Economics</a:t>
            </a:r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sz="3200" dirty="0" smtClean="0"/>
              <a:t>Human Action: Purposeful Behavior</a:t>
            </a:r>
          </a:p>
          <a:p>
            <a:pPr>
              <a:buNone/>
            </a:pPr>
            <a:r>
              <a:rPr lang="en-US" sz="3200" dirty="0" smtClean="0"/>
              <a:t>Theological categories of human behavior</a:t>
            </a:r>
          </a:p>
          <a:p>
            <a:pPr>
              <a:buNone/>
            </a:pPr>
            <a:r>
              <a:rPr lang="en-US" sz="3200" dirty="0" smtClean="0"/>
              <a:t>	• Material – Spiritual </a:t>
            </a:r>
          </a:p>
          <a:p>
            <a:pPr>
              <a:buNone/>
            </a:pPr>
            <a:r>
              <a:rPr lang="en-US" sz="3200" dirty="0" smtClean="0"/>
              <a:t>	• Selfish – Altruistic </a:t>
            </a:r>
          </a:p>
          <a:p>
            <a:pPr>
              <a:buNone/>
            </a:pPr>
            <a:r>
              <a:rPr lang="en-US" sz="3200" dirty="0" smtClean="0"/>
              <a:t>Economic theory concerns the universal, conceptual structure of human action</a:t>
            </a:r>
            <a:endParaRPr lang="en-US" sz="3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  <a:solidFill>
            <a:schemeClr val="bg1"/>
          </a:solidFill>
        </p:spPr>
        <p:txBody>
          <a:bodyPr>
            <a:normAutofit/>
          </a:bodyPr>
          <a:lstStyle/>
          <a:p>
            <a:r>
              <a:rPr lang="en-US" dirty="0" smtClean="0">
                <a:solidFill>
                  <a:srgbClr val="002060"/>
                </a:solidFill>
              </a:rPr>
              <a:t>Scope of Economics</a:t>
            </a:r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2578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3200" dirty="0" smtClean="0"/>
              <a:t>Basic Concepts of Human Action</a:t>
            </a:r>
          </a:p>
          <a:p>
            <a:pPr>
              <a:buNone/>
            </a:pPr>
            <a:r>
              <a:rPr lang="en-US" sz="3200" dirty="0" smtClean="0"/>
              <a:t>	1. Ends: Strive to attain by action</a:t>
            </a:r>
          </a:p>
          <a:p>
            <a:pPr>
              <a:buNone/>
            </a:pPr>
            <a:r>
              <a:rPr lang="en-US" sz="3200" dirty="0"/>
              <a:t>	</a:t>
            </a:r>
            <a:r>
              <a:rPr lang="en-US" sz="3200" dirty="0" smtClean="0"/>
              <a:t>	• Person must have an end to act</a:t>
            </a:r>
          </a:p>
          <a:p>
            <a:pPr>
              <a:buNone/>
            </a:pPr>
            <a:r>
              <a:rPr lang="en-US" sz="3200" dirty="0"/>
              <a:t>	</a:t>
            </a:r>
            <a:r>
              <a:rPr lang="en-US" sz="3200" dirty="0" smtClean="0"/>
              <a:t>	• Concept of an end is content neutral</a:t>
            </a:r>
          </a:p>
          <a:p>
            <a:pPr>
              <a:buNone/>
            </a:pPr>
            <a:r>
              <a:rPr lang="en-US" sz="3200" dirty="0" smtClean="0"/>
              <a:t>	2. Means: Items used to act</a:t>
            </a:r>
          </a:p>
          <a:p>
            <a:pPr>
              <a:buNone/>
            </a:pPr>
            <a:r>
              <a:rPr lang="en-US" sz="3200" dirty="0"/>
              <a:t>	</a:t>
            </a:r>
            <a:r>
              <a:rPr lang="en-US" sz="3200" dirty="0" smtClean="0"/>
              <a:t>	•Prerequisites</a:t>
            </a:r>
          </a:p>
          <a:p>
            <a:pPr>
              <a:buNone/>
            </a:pPr>
            <a:r>
              <a:rPr lang="en-US" sz="3200" dirty="0"/>
              <a:t>	</a:t>
            </a:r>
            <a:r>
              <a:rPr lang="en-US" sz="3200" dirty="0" smtClean="0"/>
              <a:t>	    Identify things as means</a:t>
            </a:r>
          </a:p>
          <a:p>
            <a:pPr>
              <a:buNone/>
            </a:pPr>
            <a:r>
              <a:rPr lang="en-US" sz="3200" dirty="0"/>
              <a:t>	</a:t>
            </a:r>
            <a:r>
              <a:rPr lang="en-US" sz="3200" dirty="0" smtClean="0"/>
              <a:t>	    Control the use of means: Ownership</a:t>
            </a:r>
          </a:p>
          <a:p>
            <a:pPr>
              <a:buNone/>
            </a:pP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  <a:solidFill>
            <a:schemeClr val="bg1"/>
          </a:solidFill>
        </p:spPr>
        <p:txBody>
          <a:bodyPr/>
          <a:lstStyle/>
          <a:p>
            <a:r>
              <a:rPr lang="en-US" dirty="0" smtClean="0">
                <a:solidFill>
                  <a:srgbClr val="002060"/>
                </a:solidFill>
              </a:rPr>
              <a:t>Scope of Economics</a:t>
            </a:r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257800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en-US" sz="3000" dirty="0" smtClean="0"/>
              <a:t>Basic Concepts of Human Action</a:t>
            </a:r>
          </a:p>
          <a:p>
            <a:pPr>
              <a:buNone/>
            </a:pPr>
            <a:r>
              <a:rPr lang="en-US" sz="3000" dirty="0" smtClean="0"/>
              <a:t>	2. Means: Items used to act</a:t>
            </a:r>
          </a:p>
          <a:p>
            <a:pPr>
              <a:buNone/>
            </a:pPr>
            <a:r>
              <a:rPr lang="en-US" sz="3000" dirty="0" smtClean="0"/>
              <a:t>		• Types of means</a:t>
            </a:r>
          </a:p>
          <a:p>
            <a:pPr>
              <a:buNone/>
            </a:pPr>
            <a:r>
              <a:rPr lang="en-US" sz="3000" dirty="0" smtClean="0"/>
              <a:t>		    Consumer goods – directly serviceable</a:t>
            </a:r>
          </a:p>
          <a:p>
            <a:pPr>
              <a:buNone/>
            </a:pPr>
            <a:r>
              <a:rPr lang="en-US" sz="3000" dirty="0" smtClean="0"/>
              <a:t>		     Producer goods – indirectly serviceable</a:t>
            </a:r>
          </a:p>
          <a:p>
            <a:pPr>
              <a:buNone/>
            </a:pPr>
            <a:r>
              <a:rPr lang="en-US" sz="3000" dirty="0" smtClean="0"/>
              <a:t>			Labor</a:t>
            </a:r>
          </a:p>
          <a:p>
            <a:pPr>
              <a:buNone/>
            </a:pPr>
            <a:r>
              <a:rPr lang="en-US" sz="3000" dirty="0" smtClean="0"/>
              <a:t>			Land</a:t>
            </a:r>
          </a:p>
          <a:p>
            <a:pPr>
              <a:buNone/>
            </a:pPr>
            <a:r>
              <a:rPr lang="en-US" sz="3000" dirty="0" smtClean="0"/>
              <a:t>			Capital Goods</a:t>
            </a:r>
          </a:p>
          <a:p>
            <a:pPr>
              <a:buNone/>
            </a:pPr>
            <a:r>
              <a:rPr lang="en-US" sz="3000" dirty="0" smtClean="0"/>
              <a:t>		      Media of Exchange</a:t>
            </a:r>
          </a:p>
          <a:p>
            <a:pPr>
              <a:buNone/>
            </a:pPr>
            <a:r>
              <a:rPr lang="en-US" sz="3200" dirty="0" smtClean="0"/>
              <a:t>	</a:t>
            </a:r>
            <a:endParaRPr lang="en-US" sz="3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  <a:solidFill>
            <a:schemeClr val="bg1"/>
          </a:solidFill>
        </p:spPr>
        <p:txBody>
          <a:bodyPr>
            <a:normAutofit/>
          </a:bodyPr>
          <a:lstStyle/>
          <a:p>
            <a:r>
              <a:rPr lang="en-US" dirty="0" smtClean="0">
                <a:solidFill>
                  <a:srgbClr val="002060"/>
                </a:solidFill>
              </a:rPr>
              <a:t>Method and Scope of Economics</a:t>
            </a:r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257800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en-US" dirty="0" smtClean="0"/>
              <a:t>Premises of Economics</a:t>
            </a:r>
          </a:p>
          <a:p>
            <a:pPr>
              <a:buNone/>
            </a:pPr>
            <a:r>
              <a:rPr lang="en-US" dirty="0" smtClean="0"/>
              <a:t>	1. Persons Act</a:t>
            </a:r>
          </a:p>
          <a:p>
            <a:pPr>
              <a:buNone/>
            </a:pPr>
            <a:r>
              <a:rPr lang="en-US" dirty="0"/>
              <a:t>	</a:t>
            </a:r>
            <a:r>
              <a:rPr lang="en-US" dirty="0" smtClean="0"/>
              <a:t>	• Know by reflection</a:t>
            </a:r>
          </a:p>
          <a:p>
            <a:pPr>
              <a:buNone/>
            </a:pPr>
            <a:r>
              <a:rPr lang="en-US" dirty="0"/>
              <a:t>	</a:t>
            </a:r>
            <a:r>
              <a:rPr lang="en-US" dirty="0" smtClean="0"/>
              <a:t>	• Axiomatic</a:t>
            </a:r>
          </a:p>
          <a:p>
            <a:pPr>
              <a:buNone/>
            </a:pPr>
            <a:r>
              <a:rPr lang="en-US" dirty="0" smtClean="0"/>
              <a:t>	2. Persons Differ</a:t>
            </a:r>
          </a:p>
          <a:p>
            <a:pPr>
              <a:buNone/>
            </a:pPr>
            <a:r>
              <a:rPr lang="en-US" dirty="0"/>
              <a:t>	</a:t>
            </a:r>
            <a:r>
              <a:rPr lang="en-US" dirty="0" smtClean="0"/>
              <a:t>	• Preferences</a:t>
            </a:r>
          </a:p>
          <a:p>
            <a:pPr>
              <a:buNone/>
            </a:pPr>
            <a:r>
              <a:rPr lang="en-US" dirty="0"/>
              <a:t>	</a:t>
            </a:r>
            <a:r>
              <a:rPr lang="en-US" dirty="0" smtClean="0"/>
              <a:t>	• Productivity</a:t>
            </a:r>
          </a:p>
          <a:p>
            <a:pPr>
              <a:buNone/>
            </a:pPr>
            <a:r>
              <a:rPr lang="en-US" dirty="0" smtClean="0"/>
              <a:t>		• Know  by observation</a:t>
            </a:r>
          </a:p>
          <a:p>
            <a:pPr>
              <a:buNone/>
            </a:pPr>
            <a:r>
              <a:rPr lang="en-US" dirty="0" smtClean="0"/>
              <a:t>	3. Leisure is a consumer good</a:t>
            </a:r>
          </a:p>
          <a:p>
            <a:pPr>
              <a:buNone/>
            </a:pPr>
            <a:r>
              <a:rPr lang="en-US" dirty="0"/>
              <a:t>	</a:t>
            </a:r>
            <a:r>
              <a:rPr lang="en-US" dirty="0" smtClean="0"/>
              <a:t>	• Know by reflection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821</TotalTime>
  <Words>60</Words>
  <Application>Microsoft Office PowerPoint</Application>
  <PresentationFormat>On-screen Show (4:3)</PresentationFormat>
  <Paragraphs>51</Paragraphs>
  <Slides>6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Office Theme</vt:lpstr>
      <vt:lpstr>Austrian Economics</vt:lpstr>
      <vt:lpstr>Scope of Economics</vt:lpstr>
      <vt:lpstr>Scope of Economics</vt:lpstr>
      <vt:lpstr>Scope of Economics</vt:lpstr>
      <vt:lpstr>Scope of Economics</vt:lpstr>
      <vt:lpstr>Method and Scope of Economics</vt:lpstr>
    </vt:vector>
  </TitlesOfParts>
  <Company>Grove City College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Scope and Method of Economics</dc:title>
  <dc:creator>generic</dc:creator>
  <cp:lastModifiedBy>Herbener, Jeffrey M.</cp:lastModifiedBy>
  <cp:revision>48</cp:revision>
  <cp:lastPrinted>2012-02-07T23:49:03Z</cp:lastPrinted>
  <dcterms:created xsi:type="dcterms:W3CDTF">2009-01-08T14:58:03Z</dcterms:created>
  <dcterms:modified xsi:type="dcterms:W3CDTF">2012-05-28T13:08:22Z</dcterms:modified>
</cp:coreProperties>
</file>