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7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4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4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1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90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0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5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37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0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8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24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85FD6-5582-44D4-8EF3-064815A3EA1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79A07-57F0-45FB-97AE-388E834D9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8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Economics – </a:t>
            </a:r>
            <a:r>
              <a:rPr lang="en-US" dirty="0">
                <a:solidFill>
                  <a:srgbClr val="002060"/>
                </a:solidFill>
              </a:rPr>
              <a:t>T</a:t>
            </a:r>
            <a:r>
              <a:rPr lang="en-US" dirty="0" smtClean="0">
                <a:solidFill>
                  <a:srgbClr val="002060"/>
                </a:solidFill>
              </a:rPr>
              <a:t>hree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Economic Theory</a:t>
            </a:r>
          </a:p>
          <a:p>
            <a:pPr marL="0" indent="0">
              <a:buNone/>
            </a:pPr>
            <a:r>
              <a:rPr lang="en-US" dirty="0" smtClean="0"/>
              <a:t>	• Universal, abstract knowledge of human action</a:t>
            </a:r>
          </a:p>
          <a:p>
            <a:pPr marL="0" indent="0">
              <a:buNone/>
            </a:pPr>
            <a:r>
              <a:rPr lang="en-US" dirty="0" smtClean="0"/>
              <a:t>	• Method of inquiry: Praxeology</a:t>
            </a:r>
          </a:p>
          <a:p>
            <a:pPr marL="0" indent="0">
              <a:buNone/>
            </a:pPr>
            <a:r>
              <a:rPr lang="en-US" dirty="0" smtClean="0"/>
              <a:t>Economic History</a:t>
            </a:r>
          </a:p>
          <a:p>
            <a:pPr marL="0" indent="0">
              <a:buNone/>
            </a:pPr>
            <a:r>
              <a:rPr lang="en-US" dirty="0" smtClean="0"/>
              <a:t>	• Blend economic theory with specific, concrete</a:t>
            </a:r>
          </a:p>
          <a:p>
            <a:pPr marL="0" indent="0">
              <a:buNone/>
            </a:pPr>
            <a:r>
              <a:rPr lang="en-US" dirty="0" smtClean="0"/>
              <a:t>	       knowledge of human action</a:t>
            </a:r>
          </a:p>
          <a:p>
            <a:pPr marL="0" indent="0">
              <a:buNone/>
            </a:pPr>
            <a:r>
              <a:rPr lang="en-US" dirty="0" smtClean="0"/>
              <a:t>	• Judgment of relevance </a:t>
            </a:r>
          </a:p>
          <a:p>
            <a:pPr marL="0" indent="0">
              <a:buNone/>
            </a:pPr>
            <a:r>
              <a:rPr lang="en-US" dirty="0" smtClean="0"/>
              <a:t>Applied Economics</a:t>
            </a:r>
          </a:p>
          <a:p>
            <a:pPr marL="0" indent="0">
              <a:buNone/>
            </a:pPr>
            <a:r>
              <a:rPr lang="en-US" dirty="0" smtClean="0"/>
              <a:t>	• Theoretical knowledge of particular cases</a:t>
            </a:r>
          </a:p>
          <a:p>
            <a:pPr marL="0" indent="0">
              <a:buNone/>
            </a:pPr>
            <a:r>
              <a:rPr lang="en-US" dirty="0" smtClean="0"/>
              <a:t>	• Theory tailored to circumstances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6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Law</a:t>
            </a:r>
          </a:p>
          <a:p>
            <a:pPr>
              <a:buNone/>
            </a:pPr>
            <a:r>
              <a:rPr lang="en-US" dirty="0"/>
              <a:t>	• Rule that regulates some activity</a:t>
            </a:r>
          </a:p>
          <a:p>
            <a:pPr>
              <a:buNone/>
            </a:pPr>
            <a:r>
              <a:rPr lang="en-US" dirty="0"/>
              <a:t>	• Applies universally </a:t>
            </a:r>
          </a:p>
          <a:p>
            <a:pPr>
              <a:buNone/>
            </a:pPr>
            <a:r>
              <a:rPr lang="en-US" dirty="0"/>
              <a:t>Types of law</a:t>
            </a:r>
          </a:p>
          <a:p>
            <a:pPr>
              <a:buNone/>
            </a:pPr>
            <a:r>
              <a:rPr lang="en-US" dirty="0"/>
              <a:t>	Laws of nature</a:t>
            </a:r>
          </a:p>
          <a:p>
            <a:pPr>
              <a:buNone/>
            </a:pPr>
            <a:r>
              <a:rPr lang="en-US" dirty="0"/>
              <a:t>	Moral law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First Treatise on an Economic Topic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4343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Nicole </a:t>
            </a:r>
            <a:r>
              <a:rPr lang="en-US" sz="3200" dirty="0" err="1" smtClean="0"/>
              <a:t>Oresme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(1323-1382)</a:t>
            </a:r>
          </a:p>
          <a:p>
            <a:pPr>
              <a:buNone/>
            </a:pPr>
            <a:r>
              <a:rPr lang="en-US" dirty="0" smtClean="0"/>
              <a:t>• Student at U. of Paris</a:t>
            </a:r>
          </a:p>
          <a:p>
            <a:pPr>
              <a:buNone/>
            </a:pPr>
            <a:r>
              <a:rPr lang="en-US" dirty="0" smtClean="0"/>
              <a:t>• Teacher at the College of Navarre</a:t>
            </a:r>
          </a:p>
          <a:p>
            <a:pPr>
              <a:buNone/>
            </a:pPr>
            <a:r>
              <a:rPr lang="en-US" sz="3200" dirty="0" smtClean="0"/>
              <a:t>• </a:t>
            </a:r>
            <a:r>
              <a:rPr lang="en-US" i="1" dirty="0" smtClean="0"/>
              <a:t>Treatise on the Origin, Nature, Law, and Alterations of Money</a:t>
            </a:r>
            <a:endParaRPr lang="en-US" sz="3200" dirty="0"/>
          </a:p>
        </p:txBody>
      </p:sp>
      <p:pic>
        <p:nvPicPr>
          <p:cNvPr id="4" name="Picture 3" descr="Oresme-Nico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447800"/>
            <a:ext cx="3670300" cy="520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0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Types of Laws</a:t>
            </a:r>
          </a:p>
          <a:p>
            <a:pPr>
              <a:buNone/>
            </a:pPr>
            <a:r>
              <a:rPr lang="en-US" dirty="0"/>
              <a:t>	• Laws of Nature</a:t>
            </a:r>
          </a:p>
          <a:p>
            <a:pPr>
              <a:buNone/>
            </a:pPr>
            <a:r>
              <a:rPr lang="en-US" dirty="0"/>
              <a:t>		Scientific</a:t>
            </a:r>
          </a:p>
          <a:p>
            <a:pPr>
              <a:buNone/>
            </a:pPr>
            <a:r>
              <a:rPr lang="en-US" dirty="0"/>
              <a:t>		Statistical</a:t>
            </a:r>
          </a:p>
          <a:p>
            <a:pPr>
              <a:buNone/>
            </a:pPr>
            <a:r>
              <a:rPr lang="en-US" dirty="0"/>
              <a:t>	• Laws of Human Behavior</a:t>
            </a:r>
          </a:p>
          <a:p>
            <a:pPr>
              <a:buNone/>
            </a:pPr>
            <a:r>
              <a:rPr lang="en-US" dirty="0"/>
              <a:t>		Moral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Praxeological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31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School of Salamanca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/>
          <a:lstStyle/>
          <a:p>
            <a:pPr>
              <a:buNone/>
            </a:pPr>
            <a:r>
              <a:rPr lang="en-US" sz="3200" dirty="0" smtClean="0"/>
              <a:t>Francisco de Vitoria</a:t>
            </a:r>
          </a:p>
          <a:p>
            <a:pPr>
              <a:buNone/>
            </a:pPr>
            <a:r>
              <a:rPr lang="en-US" sz="3200" dirty="0" smtClean="0"/>
              <a:t>(1492-1546)</a:t>
            </a:r>
          </a:p>
          <a:p>
            <a:pPr>
              <a:buNone/>
            </a:pPr>
            <a:r>
              <a:rPr lang="en-US" dirty="0" smtClean="0"/>
              <a:t>• Founder of the School of Salamanca</a:t>
            </a:r>
          </a:p>
          <a:p>
            <a:pPr>
              <a:buNone/>
            </a:pPr>
            <a:r>
              <a:rPr lang="en-US" sz="3200" dirty="0" smtClean="0"/>
              <a:t>• Laws of Politics</a:t>
            </a:r>
            <a:endParaRPr lang="en-US" sz="3200" dirty="0"/>
          </a:p>
        </p:txBody>
      </p:sp>
      <p:pic>
        <p:nvPicPr>
          <p:cNvPr id="4" name="Picture 3" descr="Francisco_vitor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676400"/>
            <a:ext cx="3621024" cy="449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25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School of Salamanca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Social Conditions in 16</a:t>
            </a:r>
            <a:r>
              <a:rPr lang="en-US" baseline="30000" dirty="0" smtClean="0"/>
              <a:t>th</a:t>
            </a:r>
            <a:r>
              <a:rPr lang="en-US" dirty="0" smtClean="0"/>
              <a:t> Century Spain</a:t>
            </a:r>
          </a:p>
          <a:p>
            <a:pPr>
              <a:buNone/>
            </a:pPr>
            <a:r>
              <a:rPr lang="en-US" dirty="0" smtClean="0"/>
              <a:t>	• Political: Enslavement of natives</a:t>
            </a:r>
          </a:p>
          <a:p>
            <a:pPr>
              <a:buNone/>
            </a:pPr>
            <a:r>
              <a:rPr lang="en-US" dirty="0" smtClean="0"/>
              <a:t>		 Natural rights</a:t>
            </a:r>
          </a:p>
          <a:p>
            <a:pPr>
              <a:buNone/>
            </a:pPr>
            <a:r>
              <a:rPr lang="en-US" dirty="0" smtClean="0"/>
              <a:t>	• Economic: Monetary inflation</a:t>
            </a:r>
          </a:p>
          <a:p>
            <a:pPr>
              <a:buNone/>
            </a:pPr>
            <a:r>
              <a:rPr lang="en-US" dirty="0" smtClean="0"/>
              <a:t>		 Economic laws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Economic Laws – School of Salamanca</a:t>
            </a:r>
          </a:p>
          <a:p>
            <a:pPr>
              <a:buNone/>
            </a:pPr>
            <a:r>
              <a:rPr lang="en-US" dirty="0" smtClean="0"/>
              <a:t>	1. Larger stock of money, lower PPM</a:t>
            </a:r>
          </a:p>
          <a:p>
            <a:pPr>
              <a:buNone/>
            </a:pPr>
            <a:r>
              <a:rPr lang="en-US" dirty="0" smtClean="0"/>
              <a:t>		• Case of a universal law</a:t>
            </a:r>
          </a:p>
          <a:p>
            <a:pPr>
              <a:buNone/>
            </a:pPr>
            <a:r>
              <a:rPr lang="en-US" dirty="0" smtClean="0"/>
              <a:t>		• Not quantitatively definite</a:t>
            </a:r>
          </a:p>
          <a:p>
            <a:pPr>
              <a:buNone/>
            </a:pPr>
            <a:r>
              <a:rPr lang="en-US" dirty="0" smtClean="0"/>
              <a:t>		• Non-neutrality of money</a:t>
            </a:r>
          </a:p>
          <a:p>
            <a:pPr>
              <a:buNone/>
            </a:pPr>
            <a:r>
              <a:rPr lang="en-US" dirty="0" smtClean="0"/>
              <a:t>	2. Law of one price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Arbitrage and competition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PPP theory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39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Distinctions between Types of Law</a:t>
            </a:r>
          </a:p>
          <a:p>
            <a:pPr>
              <a:buNone/>
            </a:pPr>
            <a:r>
              <a:rPr lang="en-US" dirty="0" smtClean="0"/>
              <a:t>	1. Laws of nature</a:t>
            </a:r>
          </a:p>
          <a:p>
            <a:pPr>
              <a:buNone/>
            </a:pPr>
            <a:r>
              <a:rPr lang="en-US" dirty="0" smtClean="0"/>
              <a:t>		• Descriptive</a:t>
            </a:r>
          </a:p>
          <a:p>
            <a:pPr>
              <a:buNone/>
            </a:pPr>
            <a:r>
              <a:rPr lang="en-US" dirty="0" smtClean="0"/>
              <a:t>		• Start with observable facts</a:t>
            </a:r>
          </a:p>
          <a:p>
            <a:pPr>
              <a:buNone/>
            </a:pPr>
            <a:r>
              <a:rPr lang="en-US" dirty="0" smtClean="0"/>
              <a:t>		• Discover by empirical experiments</a:t>
            </a:r>
          </a:p>
          <a:p>
            <a:pPr>
              <a:buNone/>
            </a:pPr>
            <a:r>
              <a:rPr lang="en-US" dirty="0" smtClean="0"/>
              <a:t>	2. Moral law</a:t>
            </a:r>
          </a:p>
          <a:p>
            <a:pPr>
              <a:buNone/>
            </a:pPr>
            <a:r>
              <a:rPr lang="en-US" dirty="0" smtClean="0"/>
              <a:t>		•Prescriptive</a:t>
            </a:r>
          </a:p>
          <a:p>
            <a:pPr>
              <a:buNone/>
            </a:pPr>
            <a:r>
              <a:rPr lang="en-US" dirty="0" smtClean="0"/>
              <a:t>		• Start with reflective facts</a:t>
            </a:r>
          </a:p>
          <a:p>
            <a:pPr>
              <a:buNone/>
            </a:pPr>
            <a:r>
              <a:rPr lang="en-US" dirty="0" smtClean="0"/>
              <a:t>		• Discover by reason and revelation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75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Economic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Distinctions between Types of Laws</a:t>
            </a:r>
          </a:p>
          <a:p>
            <a:pPr>
              <a:buNone/>
            </a:pPr>
            <a:r>
              <a:rPr lang="en-US" dirty="0"/>
              <a:t>	3. Economic laws</a:t>
            </a:r>
          </a:p>
          <a:p>
            <a:pPr>
              <a:buNone/>
            </a:pPr>
            <a:r>
              <a:rPr lang="en-US" dirty="0"/>
              <a:t>		• Descriptive</a:t>
            </a:r>
          </a:p>
          <a:p>
            <a:pPr>
              <a:buNone/>
            </a:pPr>
            <a:r>
              <a:rPr lang="en-US" dirty="0"/>
              <a:t>		• Start with reflective facts</a:t>
            </a:r>
          </a:p>
          <a:p>
            <a:pPr>
              <a:buNone/>
            </a:pPr>
            <a:r>
              <a:rPr lang="en-US" dirty="0"/>
              <a:t>		• Discover by reason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62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107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Austrian Economics</vt:lpstr>
      <vt:lpstr>Economic Law</vt:lpstr>
      <vt:lpstr>First Treatise on an Economic Topic</vt:lpstr>
      <vt:lpstr>Economic Law</vt:lpstr>
      <vt:lpstr>School of Salamanca</vt:lpstr>
      <vt:lpstr>School of Salamanca</vt:lpstr>
      <vt:lpstr>Economic Law</vt:lpstr>
      <vt:lpstr>Economic Law</vt:lpstr>
      <vt:lpstr>Economic Law</vt:lpstr>
      <vt:lpstr>Economics – Three Branches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Law</dc:title>
  <dc:creator>Herbener, Jeffrey M.</dc:creator>
  <cp:lastModifiedBy>Herbener, Jeffrey M.</cp:lastModifiedBy>
  <cp:revision>12</cp:revision>
  <cp:lastPrinted>2012-02-11T23:54:48Z</cp:lastPrinted>
  <dcterms:created xsi:type="dcterms:W3CDTF">2012-02-10T13:53:58Z</dcterms:created>
  <dcterms:modified xsi:type="dcterms:W3CDTF">2012-05-28T13:03:55Z</dcterms:modified>
</cp:coreProperties>
</file>