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65" r:id="rId5"/>
    <p:sldId id="269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40: Cold War 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Nuclear Arms 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Manhattan Project</a:t>
            </a:r>
          </a:p>
          <a:p>
            <a:r>
              <a:rPr lang="en-US" dirty="0" smtClean="0"/>
              <a:t>Espionage</a:t>
            </a:r>
          </a:p>
          <a:p>
            <a:pPr lvl="1"/>
            <a:r>
              <a:rPr lang="en-US" dirty="0" smtClean="0"/>
              <a:t>CIA vs. KGB</a:t>
            </a:r>
          </a:p>
          <a:p>
            <a:pPr lvl="1"/>
            <a:r>
              <a:rPr lang="en-US" dirty="0" smtClean="0"/>
              <a:t>Julius and Ethel Rosenberg</a:t>
            </a:r>
          </a:p>
          <a:p>
            <a:r>
              <a:rPr lang="en-US" dirty="0" smtClean="0"/>
              <a:t>1953—Hydrogen bomb developed</a:t>
            </a:r>
          </a:p>
          <a:p>
            <a:r>
              <a:rPr lang="en-US" dirty="0" smtClean="0"/>
              <a:t>Nuclear Politics</a:t>
            </a:r>
          </a:p>
          <a:p>
            <a:pPr lvl="1"/>
            <a:r>
              <a:rPr lang="en-US" dirty="0" smtClean="0"/>
              <a:t>“Massive Retaliation”</a:t>
            </a:r>
          </a:p>
          <a:p>
            <a:pPr lvl="1"/>
            <a:r>
              <a:rPr lang="en-US" dirty="0" smtClean="0"/>
              <a:t>“Missile gap” and U2 incident</a:t>
            </a:r>
          </a:p>
          <a:p>
            <a:r>
              <a:rPr lang="en-US" dirty="0" smtClean="0"/>
              <a:t>1962—Cuban Missile Crisis</a:t>
            </a:r>
          </a:p>
          <a:p>
            <a:r>
              <a:rPr lang="en-US" dirty="0" smtClean="0"/>
              <a:t>1963—Nuclear Test-Ban Treaty</a:t>
            </a:r>
          </a:p>
          <a:p>
            <a:r>
              <a:rPr lang="en-US" dirty="0" smtClean="0"/>
              <a:t>“Mutual Assured Destruction”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Detente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Easing of tensions in 1970s</a:t>
            </a:r>
          </a:p>
          <a:p>
            <a:pPr lvl="1"/>
            <a:r>
              <a:rPr lang="en-US" dirty="0" smtClean="0"/>
              <a:t>Economic troubles</a:t>
            </a:r>
          </a:p>
          <a:p>
            <a:pPr lvl="1"/>
            <a:r>
              <a:rPr lang="en-US" dirty="0" smtClean="0"/>
              <a:t>Soviets vs. Chinese</a:t>
            </a:r>
          </a:p>
          <a:p>
            <a:r>
              <a:rPr lang="en-US" dirty="0" smtClean="0"/>
              <a:t>1972—SALT I</a:t>
            </a:r>
          </a:p>
          <a:p>
            <a:r>
              <a:rPr lang="en-US" dirty="0" smtClean="0"/>
              <a:t>Russian view of Watergate</a:t>
            </a:r>
          </a:p>
          <a:p>
            <a:r>
              <a:rPr lang="en-US" dirty="0" smtClean="0"/>
              <a:t>Discussion shifts toward human rights under Ford and Carter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Hostility Resumes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1979—a critical year</a:t>
            </a:r>
          </a:p>
          <a:p>
            <a:pPr lvl="1"/>
            <a:r>
              <a:rPr lang="en-US" dirty="0" smtClean="0"/>
              <a:t>SALT II falls through</a:t>
            </a:r>
          </a:p>
          <a:p>
            <a:pPr lvl="1"/>
            <a:r>
              <a:rPr lang="en-US" dirty="0" smtClean="0"/>
              <a:t>Soviets invade Afghanistan</a:t>
            </a:r>
          </a:p>
          <a:p>
            <a:pPr lvl="1"/>
            <a:r>
              <a:rPr lang="en-US" dirty="0" smtClean="0"/>
              <a:t>Iranian Revolution</a:t>
            </a:r>
          </a:p>
          <a:p>
            <a:pPr lvl="2"/>
            <a:r>
              <a:rPr lang="en-US" dirty="0" smtClean="0"/>
              <a:t>Ayatollah Khomeini</a:t>
            </a:r>
          </a:p>
          <a:p>
            <a:pPr lvl="2"/>
            <a:r>
              <a:rPr lang="en-US" dirty="0" smtClean="0"/>
              <a:t>Hostage crisis</a:t>
            </a:r>
          </a:p>
          <a:p>
            <a:r>
              <a:rPr lang="en-US" dirty="0" smtClean="0"/>
              <a:t>Ronald Reagan and election of 1980</a:t>
            </a:r>
          </a:p>
          <a:p>
            <a:pPr lvl="1"/>
            <a:r>
              <a:rPr lang="en-US" dirty="0" smtClean="0"/>
              <a:t>Strategy of resuming arms race</a:t>
            </a:r>
          </a:p>
          <a:p>
            <a:pPr lvl="1"/>
            <a:r>
              <a:rPr lang="en-US" dirty="0" smtClean="0"/>
              <a:t>Strategic Defense Initiative (SDI)—”Star Wars”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Khomein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600200"/>
            <a:ext cx="3422504" cy="4495800"/>
          </a:xfrm>
        </p:spPr>
      </p:pic>
      <p:pic>
        <p:nvPicPr>
          <p:cNvPr id="8" name="Content Placeholder 7" descr="reagan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800600" y="1600200"/>
            <a:ext cx="3581400" cy="44786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Liberation of Eastern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Brezhnev Doctrine</a:t>
            </a:r>
          </a:p>
          <a:p>
            <a:r>
              <a:rPr lang="en-US" dirty="0" smtClean="0"/>
              <a:t>Poland—Lech Walesa and Solidarity</a:t>
            </a:r>
          </a:p>
          <a:p>
            <a:r>
              <a:rPr lang="en-US" dirty="0" smtClean="0"/>
              <a:t>1985—Mikhail Gorbachev assumes power in USSR, vows relaxation in Eastern Europe</a:t>
            </a:r>
          </a:p>
          <a:p>
            <a:r>
              <a:rPr lang="en-US" dirty="0" smtClean="0"/>
              <a:t>Hungary opens borders</a:t>
            </a:r>
          </a:p>
          <a:p>
            <a:r>
              <a:rPr lang="en-US" dirty="0" smtClean="0"/>
              <a:t>1989—year of liberation</a:t>
            </a:r>
          </a:p>
          <a:p>
            <a:pPr lvl="1"/>
            <a:r>
              <a:rPr lang="en-US" dirty="0" smtClean="0"/>
              <a:t>Berlin Wall comes down</a:t>
            </a:r>
          </a:p>
          <a:p>
            <a:pPr lvl="1"/>
            <a:r>
              <a:rPr lang="en-US" dirty="0" smtClean="0"/>
              <a:t>Communist governments everywhere collapse</a:t>
            </a:r>
          </a:p>
          <a:p>
            <a:pPr lvl="1"/>
            <a:r>
              <a:rPr lang="en-US" dirty="0" smtClean="0"/>
              <a:t>Reunification of Germany in 1990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Collapse of USSR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Gorbachev’s vision</a:t>
            </a:r>
          </a:p>
          <a:p>
            <a:pPr lvl="1"/>
            <a:r>
              <a:rPr lang="en-US" i="1" dirty="0" smtClean="0"/>
              <a:t>Glasnost</a:t>
            </a:r>
            <a:r>
              <a:rPr lang="en-US" dirty="0" smtClean="0"/>
              <a:t>—”openness”</a:t>
            </a:r>
          </a:p>
          <a:p>
            <a:pPr lvl="1"/>
            <a:r>
              <a:rPr lang="en-US" i="1" dirty="0" smtClean="0"/>
              <a:t>Perestroika</a:t>
            </a:r>
            <a:r>
              <a:rPr lang="en-US" dirty="0" smtClean="0"/>
              <a:t>—”restructuring”</a:t>
            </a:r>
          </a:p>
          <a:p>
            <a:r>
              <a:rPr lang="en-US" dirty="0" smtClean="0"/>
              <a:t>Crisis of consumer culture</a:t>
            </a:r>
          </a:p>
          <a:p>
            <a:r>
              <a:rPr lang="en-US" dirty="0" smtClean="0"/>
              <a:t>Issue of nationalism</a:t>
            </a:r>
          </a:p>
          <a:p>
            <a:r>
              <a:rPr lang="en-US" dirty="0" smtClean="0"/>
              <a:t>1990—Baltic states break away</a:t>
            </a:r>
          </a:p>
          <a:p>
            <a:r>
              <a:rPr lang="en-US" dirty="0" smtClean="0"/>
              <a:t>August 1991—hardliner coup fails</a:t>
            </a:r>
          </a:p>
          <a:p>
            <a:r>
              <a:rPr lang="en-US" dirty="0" smtClean="0"/>
              <a:t>December 1991—USSR breaks up</a:t>
            </a:r>
            <a:endParaRPr lang="en-US" dirty="0"/>
          </a:p>
        </p:txBody>
      </p:sp>
      <p:pic>
        <p:nvPicPr>
          <p:cNvPr id="5" name="Content Placeholder 4" descr="mikhail_Gorbachev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00599" y="1600200"/>
            <a:ext cx="4282225" cy="4343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88</TotalTime>
  <Words>189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Western Civilization since 1500</vt:lpstr>
      <vt:lpstr>Nuclear Arms Race</vt:lpstr>
      <vt:lpstr>Detente</vt:lpstr>
      <vt:lpstr>Hostility Resumes</vt:lpstr>
      <vt:lpstr>Slide 5</vt:lpstr>
      <vt:lpstr>Liberation of Eastern Europe</vt:lpstr>
      <vt:lpstr>Collapse of USSR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Cold war</dc:title>
  <dc:creator>davidbr</dc:creator>
  <cp:lastModifiedBy>Jason</cp:lastModifiedBy>
  <cp:revision>7</cp:revision>
  <dcterms:created xsi:type="dcterms:W3CDTF">2008-04-22T11:07:48Z</dcterms:created>
  <dcterms:modified xsi:type="dcterms:W3CDTF">2012-01-15T04:59:17Z</dcterms:modified>
</cp:coreProperties>
</file>