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9887FE-7966-4E20-8D35-D36B006442CD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7C18B3F-64D6-4A9F-BCF7-6BE1B52F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39: Cold War 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Post-WWII Europe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Territorial changes</a:t>
            </a:r>
          </a:p>
          <a:p>
            <a:pPr lvl="1"/>
            <a:r>
              <a:rPr lang="en-US" dirty="0" smtClean="0"/>
              <a:t>Poland moved west</a:t>
            </a:r>
          </a:p>
          <a:p>
            <a:pPr lvl="1"/>
            <a:r>
              <a:rPr lang="en-US" dirty="0" smtClean="0"/>
              <a:t>Germany and Austria separated</a:t>
            </a:r>
          </a:p>
          <a:p>
            <a:pPr lvl="1"/>
            <a:r>
              <a:rPr lang="en-US" dirty="0" smtClean="0"/>
              <a:t>Soviet annexations</a:t>
            </a:r>
          </a:p>
          <a:p>
            <a:r>
              <a:rPr lang="en-US" dirty="0" smtClean="0"/>
              <a:t>Economic devastation</a:t>
            </a:r>
          </a:p>
          <a:p>
            <a:r>
              <a:rPr lang="en-US" dirty="0" smtClean="0"/>
              <a:t>Soviet sphere of influence: “Iron Curtain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Marshall Plan (1947-1952)</a:t>
            </a:r>
          </a:p>
          <a:p>
            <a:pPr lvl="1"/>
            <a:r>
              <a:rPr lang="en-US" dirty="0" smtClean="0"/>
              <a:t>Free money?</a:t>
            </a:r>
          </a:p>
          <a:p>
            <a:pPr lvl="1"/>
            <a:r>
              <a:rPr lang="en-US" dirty="0" smtClean="0"/>
              <a:t>Soviet satellites refused aid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Germany</a:t>
            </a:r>
            <a:endParaRPr lang="en-US" sz="3200" dirty="0"/>
          </a:p>
        </p:txBody>
      </p:sp>
      <p:pic>
        <p:nvPicPr>
          <p:cNvPr id="7" name="Content Placeholder 6" descr="Germany Occupation Zones 1945.bmp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04649" y="1600200"/>
            <a:ext cx="3543701" cy="4525963"/>
          </a:xfrm>
        </p:spPr>
      </p:pic>
      <p:sp>
        <p:nvSpPr>
          <p:cNvPr id="6" name="Tex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Vienna or Versailles?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Western merger, Soviet isolation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Conflict over new currency, status of Berlin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Divided Germany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Berlin Airlift (1948-1949)</a:t>
            </a:r>
          </a:p>
          <a:p>
            <a:r>
              <a:rPr lang="en-US" dirty="0" smtClean="0"/>
              <a:t>New governments in 1949</a:t>
            </a:r>
          </a:p>
          <a:p>
            <a:pPr lvl="1"/>
            <a:r>
              <a:rPr lang="en-US" dirty="0" smtClean="0"/>
              <a:t>Federal Republic of Germany (FRG)</a:t>
            </a:r>
          </a:p>
          <a:p>
            <a:pPr lvl="2"/>
            <a:r>
              <a:rPr lang="en-US" dirty="0" smtClean="0"/>
              <a:t>Parliamentary democracy</a:t>
            </a:r>
          </a:p>
          <a:p>
            <a:pPr lvl="2"/>
            <a:r>
              <a:rPr lang="en-US" dirty="0" smtClean="0"/>
              <a:t>Eventual free-market system</a:t>
            </a:r>
          </a:p>
          <a:p>
            <a:pPr lvl="1"/>
            <a:r>
              <a:rPr lang="en-US" dirty="0" smtClean="0"/>
              <a:t>German Democratic Republic (DDR)</a:t>
            </a:r>
          </a:p>
          <a:p>
            <a:pPr lvl="2"/>
            <a:r>
              <a:rPr lang="en-US" dirty="0" smtClean="0"/>
              <a:t>Communist</a:t>
            </a:r>
          </a:p>
          <a:p>
            <a:pPr lvl="2"/>
            <a:r>
              <a:rPr lang="en-US" dirty="0" smtClean="0"/>
              <a:t>Kept in power by Soviet army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George Kennan</a:t>
            </a:r>
          </a:p>
          <a:p>
            <a:pPr lvl="1"/>
            <a:r>
              <a:rPr lang="en-US" dirty="0" smtClean="0"/>
              <a:t>“Long Telegram” (1946)</a:t>
            </a:r>
          </a:p>
          <a:p>
            <a:pPr lvl="1"/>
            <a:r>
              <a:rPr lang="en-US" dirty="0" smtClean="0"/>
              <a:t>Urged proactive American policy</a:t>
            </a:r>
          </a:p>
          <a:p>
            <a:r>
              <a:rPr lang="en-US" dirty="0" smtClean="0"/>
              <a:t>1949—formation of NATO</a:t>
            </a:r>
          </a:p>
          <a:p>
            <a:r>
              <a:rPr lang="en-US" dirty="0" smtClean="0"/>
              <a:t>1955—formation of Warsaw Pact</a:t>
            </a:r>
          </a:p>
          <a:p>
            <a:r>
              <a:rPr lang="en-US" dirty="0" smtClean="0"/>
              <a:t>Yugoslavia and Marshal Tito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Post-Stalin Russia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1953—Stalin dies</a:t>
            </a:r>
          </a:p>
          <a:p>
            <a:r>
              <a:rPr lang="en-US" dirty="0" smtClean="0"/>
              <a:t>1956—Twentieth Party Congress</a:t>
            </a:r>
          </a:p>
          <a:p>
            <a:pPr lvl="1"/>
            <a:r>
              <a:rPr lang="en-US" dirty="0" smtClean="0"/>
              <a:t>Nikita Khrushchev</a:t>
            </a:r>
          </a:p>
          <a:p>
            <a:pPr lvl="1"/>
            <a:r>
              <a:rPr lang="en-US" dirty="0" smtClean="0"/>
              <a:t>Stalinist terrors denounced; “De-Stalinization”</a:t>
            </a:r>
          </a:p>
          <a:p>
            <a:r>
              <a:rPr lang="en-US" dirty="0" smtClean="0"/>
              <a:t>Russia in Eastern Europe</a:t>
            </a:r>
          </a:p>
          <a:p>
            <a:pPr lvl="1"/>
            <a:r>
              <a:rPr lang="en-US" dirty="0" smtClean="0"/>
              <a:t>1956—Khrushchev crushes Hungarian protest</a:t>
            </a:r>
          </a:p>
          <a:p>
            <a:pPr lvl="1"/>
            <a:r>
              <a:rPr lang="en-US" dirty="0" smtClean="0"/>
              <a:t>1968—Leonid Brezhnev crushes “Prague Spring”</a:t>
            </a:r>
          </a:p>
          <a:p>
            <a:r>
              <a:rPr lang="en-US" dirty="0" smtClean="0"/>
              <a:t>1961—Berlin Wall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Soviet Leaders</a:t>
            </a:r>
            <a:endParaRPr lang="en-US" dirty="0"/>
          </a:p>
        </p:txBody>
      </p:sp>
      <p:pic>
        <p:nvPicPr>
          <p:cNvPr id="7" name="Content Placeholder 6" descr="Nikita Khrushchev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43381" y="1600200"/>
            <a:ext cx="3266237" cy="4525963"/>
          </a:xfrm>
        </p:spPr>
      </p:pic>
      <p:pic>
        <p:nvPicPr>
          <p:cNvPr id="8" name="Content Placeholder 7" descr="Leonid Brezhnev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876800" y="1600200"/>
            <a:ext cx="3581400" cy="4500188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76</TotalTime>
  <Words>160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Western civilization since 1500</vt:lpstr>
      <vt:lpstr>Post-WWII Europe</vt:lpstr>
      <vt:lpstr>Germany</vt:lpstr>
      <vt:lpstr>Divided Germany</vt:lpstr>
      <vt:lpstr>Containment</vt:lpstr>
      <vt:lpstr>Post-Stalin Russia</vt:lpstr>
      <vt:lpstr>Soviet Leaders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Cold war</dc:title>
  <dc:creator>davidbr</dc:creator>
  <cp:lastModifiedBy>Jason</cp:lastModifiedBy>
  <cp:revision>7</cp:revision>
  <dcterms:created xsi:type="dcterms:W3CDTF">2008-04-22T11:07:48Z</dcterms:created>
  <dcterms:modified xsi:type="dcterms:W3CDTF">2012-01-15T03:17:18Z</dcterms:modified>
</cp:coreProperties>
</file>