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8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pPr/>
              <a:t>1/6/2012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pPr/>
              <a:t>1/6/2012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pPr/>
              <a:t>1/6/2012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pPr/>
              <a:t>1/6/2012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pPr/>
              <a:t>1/6/2012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pPr/>
              <a:t>1/6/2012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pPr/>
              <a:t>1/6/2012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pPr/>
              <a:t>1/6/2012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pPr/>
              <a:t>1/6/2012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pPr/>
              <a:t>1/6/2012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pPr/>
              <a:t>1/6/2012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54AB02A5-4FE5-49D9-9E24-09F23B90C450}" type="datetimeFigureOut">
              <a:rPr lang="en-US" smtClean="0"/>
              <a:pPr algn="r" eaLnBrk="1" latinLnBrk="0" hangingPunct="1"/>
              <a:t>1/6/2012</a:t>
            </a:fld>
            <a:endParaRPr lang="en-US" sz="120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ctr" eaLnBrk="1" latinLnBrk="0" hangingPunct="1"/>
            <a:fld id="{6294C92D-0306-4E69-9CD3-20855E849650}" type="slidenum">
              <a:rPr kumimoji="0" lang="en-US" smtClean="0"/>
              <a:pPr algn="ctr" eaLnBrk="1" latinLnBrk="0" hangingPunct="1"/>
              <a:t>‹#›</a:t>
            </a:fld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Western Civilization Since 1500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Lecture 34: Russian Revolution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Romanovs’ Problems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Nicholas II (1894-1917)</a:t>
            </a:r>
          </a:p>
          <a:p>
            <a:pPr lvl="1"/>
            <a:r>
              <a:rPr lang="en-US" dirty="0" smtClean="0"/>
              <a:t>Irresolute</a:t>
            </a:r>
          </a:p>
          <a:p>
            <a:pPr lvl="1"/>
            <a:r>
              <a:rPr lang="en-US" dirty="0" smtClean="0"/>
              <a:t>Tractable</a:t>
            </a:r>
          </a:p>
          <a:p>
            <a:r>
              <a:rPr lang="en-US" dirty="0" err="1" smtClean="0"/>
              <a:t>Raputin</a:t>
            </a:r>
            <a:r>
              <a:rPr lang="en-US" dirty="0" smtClean="0"/>
              <a:t>, “the mad monk”</a:t>
            </a:r>
          </a:p>
          <a:p>
            <a:r>
              <a:rPr lang="en-US" smtClean="0"/>
              <a:t>Poor performance in the war</a:t>
            </a:r>
            <a:endParaRPr lang="en-US" dirty="0" smtClean="0"/>
          </a:p>
        </p:txBody>
      </p:sp>
      <p:pic>
        <p:nvPicPr>
          <p:cNvPr id="5" name="Content Placeholder 4" descr="Rasputin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583402" y="1524000"/>
            <a:ext cx="3044496" cy="4664075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V. I. Lenin (1870-1924)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Privileged upbringing</a:t>
            </a:r>
          </a:p>
          <a:p>
            <a:r>
              <a:rPr lang="en-US" dirty="0" smtClean="0"/>
              <a:t>1887—brother executed</a:t>
            </a:r>
          </a:p>
          <a:p>
            <a:r>
              <a:rPr lang="en-US" dirty="0" smtClean="0"/>
              <a:t>Ejected from university</a:t>
            </a:r>
          </a:p>
          <a:p>
            <a:r>
              <a:rPr lang="en-US" dirty="0" smtClean="0"/>
              <a:t>Imprisoned, exiled</a:t>
            </a:r>
          </a:p>
          <a:p>
            <a:r>
              <a:rPr lang="en-US" dirty="0" smtClean="0"/>
              <a:t>Years in Western Europe</a:t>
            </a:r>
          </a:p>
        </p:txBody>
      </p:sp>
      <p:pic>
        <p:nvPicPr>
          <p:cNvPr id="5" name="Content Placeholder 4" descr="Lenin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517964" y="1524000"/>
            <a:ext cx="3175372" cy="4664075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V. I. Lenin (1870-1924)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Problem for Marxists: predictions failed</a:t>
            </a:r>
          </a:p>
          <a:p>
            <a:r>
              <a:rPr lang="en-US" dirty="0" smtClean="0"/>
              <a:t>1902—</a:t>
            </a:r>
            <a:r>
              <a:rPr lang="en-US" i="1" dirty="0" smtClean="0"/>
              <a:t>What Is to Be Done?</a:t>
            </a:r>
            <a:endParaRPr lang="en-US" dirty="0" smtClean="0"/>
          </a:p>
          <a:p>
            <a:pPr lvl="1"/>
            <a:r>
              <a:rPr lang="en-US" dirty="0" smtClean="0"/>
              <a:t>Workers will not politicize on their own</a:t>
            </a:r>
          </a:p>
          <a:p>
            <a:pPr lvl="1"/>
            <a:r>
              <a:rPr lang="en-US" dirty="0" smtClean="0"/>
              <a:t>Communist Party must be “vanguard”</a:t>
            </a:r>
          </a:p>
          <a:p>
            <a:pPr lvl="1"/>
            <a:r>
              <a:rPr lang="en-US" dirty="0" smtClean="0"/>
              <a:t>Marxism-Leninism</a:t>
            </a:r>
          </a:p>
        </p:txBody>
      </p:sp>
      <p:pic>
        <p:nvPicPr>
          <p:cNvPr id="5" name="Content Placeholder 4" descr="Lenin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517964" y="1524000"/>
            <a:ext cx="3175372" cy="4664075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Socialist Split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1903 Brussels conference</a:t>
            </a:r>
          </a:p>
          <a:p>
            <a:r>
              <a:rPr lang="en-US" dirty="0" smtClean="0"/>
              <a:t>Bolsheviks (“majority-</a:t>
            </a:r>
            <a:r>
              <a:rPr lang="en-US" dirty="0" err="1" smtClean="0"/>
              <a:t>ites</a:t>
            </a:r>
            <a:r>
              <a:rPr lang="en-US" dirty="0" smtClean="0"/>
              <a:t>”): violent revolution</a:t>
            </a:r>
          </a:p>
          <a:p>
            <a:r>
              <a:rPr lang="en-US" dirty="0" smtClean="0"/>
              <a:t>Mensheviks (“minority-</a:t>
            </a:r>
            <a:r>
              <a:rPr lang="en-US" dirty="0" err="1" smtClean="0"/>
              <a:t>ites</a:t>
            </a:r>
            <a:r>
              <a:rPr lang="en-US" dirty="0" smtClean="0"/>
              <a:t>”): work with bourgeoisie</a:t>
            </a:r>
            <a:endParaRPr lang="en-US" dirty="0"/>
          </a:p>
        </p:txBody>
      </p:sp>
      <p:pic>
        <p:nvPicPr>
          <p:cNvPr id="5" name="Content Placeholder 4" descr="Bolshevik-meeting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029200" y="1981200"/>
            <a:ext cx="4032738" cy="24384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February Revolution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March 1917</a:t>
            </a:r>
          </a:p>
          <a:p>
            <a:r>
              <a:rPr lang="en-US" dirty="0" smtClean="0"/>
              <a:t>Nicholas II abdicates, parliamentary democracy declared</a:t>
            </a:r>
          </a:p>
          <a:p>
            <a:r>
              <a:rPr lang="en-US" dirty="0" smtClean="0"/>
              <a:t>Alexander Kerensky</a:t>
            </a:r>
          </a:p>
          <a:p>
            <a:r>
              <a:rPr lang="en-US" dirty="0" smtClean="0"/>
              <a:t>War continues</a:t>
            </a:r>
          </a:p>
        </p:txBody>
      </p:sp>
      <p:pic>
        <p:nvPicPr>
          <p:cNvPr id="7" name="Content Placeholder 6" descr="Alexander_Kerensky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486400" y="1600200"/>
            <a:ext cx="3124200" cy="4666822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Radicals at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Lenin </a:t>
            </a:r>
            <a:r>
              <a:rPr lang="en-US" i="1" dirty="0" smtClean="0"/>
              <a:t>et al</a:t>
            </a:r>
            <a:r>
              <a:rPr lang="en-US" dirty="0" smtClean="0"/>
              <a:t> return</a:t>
            </a:r>
          </a:p>
          <a:p>
            <a:r>
              <a:rPr lang="en-US" dirty="0" smtClean="0"/>
              <a:t>April Theses</a:t>
            </a:r>
          </a:p>
          <a:p>
            <a:r>
              <a:rPr lang="en-US" dirty="0" smtClean="0"/>
              <a:t>Targeted soviets</a:t>
            </a:r>
          </a:p>
          <a:p>
            <a:r>
              <a:rPr lang="en-US" dirty="0" smtClean="0"/>
              <a:t>July—attempted coup</a:t>
            </a:r>
          </a:p>
          <a:p>
            <a:r>
              <a:rPr lang="en-US" dirty="0" smtClean="0"/>
              <a:t>Lenin flees to Finland</a:t>
            </a:r>
            <a:endParaRPr lang="en-US" dirty="0"/>
          </a:p>
        </p:txBody>
      </p:sp>
      <p:pic>
        <p:nvPicPr>
          <p:cNvPr id="5" name="Content Placeholder 4" descr="July-Days-Petrograd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029200" y="1905000"/>
            <a:ext cx="4132730" cy="27432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October Revolution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Summer 1917—Key soviets taken</a:t>
            </a:r>
          </a:p>
          <a:p>
            <a:r>
              <a:rPr lang="en-US" dirty="0" smtClean="0"/>
              <a:t>Leon Trotsky (1879-1940)</a:t>
            </a:r>
          </a:p>
          <a:p>
            <a:r>
              <a:rPr lang="en-US" dirty="0" smtClean="0"/>
              <a:t>October 1917—Lenin returns</a:t>
            </a:r>
          </a:p>
          <a:p>
            <a:r>
              <a:rPr lang="en-US" dirty="0" smtClean="0"/>
              <a:t>November 6-8—government deposed</a:t>
            </a:r>
          </a:p>
          <a:p>
            <a:r>
              <a:rPr lang="en-US" dirty="0" smtClean="0"/>
              <a:t>Treaty of Brest-Litovsk (1918)</a:t>
            </a:r>
          </a:p>
        </p:txBody>
      </p:sp>
      <p:pic>
        <p:nvPicPr>
          <p:cNvPr id="5" name="Content Placeholder 4" descr="october_21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953000" y="2438400"/>
            <a:ext cx="4148750" cy="27432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57</TotalTime>
  <Words>161</Words>
  <Application>Microsoft Office PowerPoint</Application>
  <PresentationFormat>On-screen Show (4:3)</PresentationFormat>
  <Paragraphs>41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Solstice</vt:lpstr>
      <vt:lpstr>Western Civilization Since 1500</vt:lpstr>
      <vt:lpstr>Romanovs’ Problems</vt:lpstr>
      <vt:lpstr>V. I. Lenin (1870-1924)</vt:lpstr>
      <vt:lpstr>V. I. Lenin (1870-1924)</vt:lpstr>
      <vt:lpstr>Socialist Split</vt:lpstr>
      <vt:lpstr>February Revolution</vt:lpstr>
      <vt:lpstr>Radicals at Work</vt:lpstr>
      <vt:lpstr>October Revolution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Western Civilization Since 1500</dc:title>
  <dc:creator>Jason</dc:creator>
  <cp:lastModifiedBy>Jason</cp:lastModifiedBy>
  <cp:revision>2</cp:revision>
  <dcterms:created xsi:type="dcterms:W3CDTF">2012-01-06T19:21:01Z</dcterms:created>
  <dcterms:modified xsi:type="dcterms:W3CDTF">2012-01-06T20:18:44Z</dcterms:modified>
</cp:coreProperties>
</file>