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1/6/2012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33: World War 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Outbreak of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Austria has pretext to attack Serbia</a:t>
            </a:r>
          </a:p>
          <a:p>
            <a:r>
              <a:rPr lang="en-US" dirty="0" smtClean="0"/>
              <a:t>Russia backs Serbia, alliance systems triggered</a:t>
            </a:r>
          </a:p>
          <a:p>
            <a:pPr lvl="1"/>
            <a:r>
              <a:rPr lang="en-US" dirty="0" smtClean="0"/>
              <a:t>Italy stays out</a:t>
            </a:r>
          </a:p>
          <a:p>
            <a:pPr lvl="1"/>
            <a:r>
              <a:rPr lang="en-US" dirty="0" smtClean="0"/>
              <a:t>Britain comes in</a:t>
            </a:r>
          </a:p>
          <a:p>
            <a:pPr lvl="1"/>
            <a:r>
              <a:rPr lang="en-US" dirty="0" smtClean="0"/>
              <a:t>Ottoman Empire</a:t>
            </a:r>
          </a:p>
          <a:p>
            <a:r>
              <a:rPr lang="en-US" dirty="0" smtClean="0"/>
              <a:t>“Home by Christmas”</a:t>
            </a:r>
            <a:endParaRPr lang="en-US" dirty="0"/>
          </a:p>
        </p:txBody>
      </p:sp>
      <p:pic>
        <p:nvPicPr>
          <p:cNvPr id="5" name="Content Placeholder 4" descr="WWI-recruiting-Canad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1371600"/>
            <a:ext cx="3200400" cy="477215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1914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Schlieffen</a:t>
            </a:r>
            <a:r>
              <a:rPr lang="en-US" dirty="0" smtClean="0"/>
              <a:t> Plan</a:t>
            </a:r>
          </a:p>
          <a:p>
            <a:pPr lvl="1"/>
            <a:r>
              <a:rPr lang="en-US" dirty="0" smtClean="0"/>
              <a:t>France, then Russia</a:t>
            </a:r>
          </a:p>
          <a:p>
            <a:pPr lvl="1"/>
            <a:r>
              <a:rPr lang="en-US" dirty="0" smtClean="0"/>
              <a:t>March through Belgium</a:t>
            </a:r>
          </a:p>
          <a:p>
            <a:r>
              <a:rPr lang="en-US" dirty="0" smtClean="0"/>
              <a:t>French Plan XVII</a:t>
            </a:r>
          </a:p>
          <a:p>
            <a:r>
              <a:rPr lang="en-US" dirty="0" err="1" smtClean="0"/>
              <a:t>Tannenberg</a:t>
            </a:r>
            <a:r>
              <a:rPr lang="en-US" dirty="0" smtClean="0"/>
              <a:t> and </a:t>
            </a:r>
            <a:r>
              <a:rPr lang="en-US" dirty="0" err="1" smtClean="0"/>
              <a:t>Masurian</a:t>
            </a:r>
            <a:r>
              <a:rPr lang="en-US" dirty="0" smtClean="0"/>
              <a:t> Lakes</a:t>
            </a:r>
          </a:p>
          <a:p>
            <a:r>
              <a:rPr lang="en-US" dirty="0" smtClean="0"/>
              <a:t>Battle of the Marne</a:t>
            </a:r>
          </a:p>
          <a:p>
            <a:r>
              <a:rPr lang="en-US" dirty="0" smtClean="0"/>
              <a:t>Entrenchment</a:t>
            </a:r>
            <a:endParaRPr lang="en-US" dirty="0"/>
          </a:p>
        </p:txBody>
      </p:sp>
      <p:pic>
        <p:nvPicPr>
          <p:cNvPr id="5" name="Content Placeholder 4" descr="SchlieffenPl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6800" y="1981200"/>
            <a:ext cx="3657600" cy="2438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Stalemate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Piling in</a:t>
            </a:r>
          </a:p>
          <a:p>
            <a:pPr lvl="1"/>
            <a:r>
              <a:rPr lang="en-US" dirty="0" smtClean="0"/>
              <a:t>Japan</a:t>
            </a:r>
          </a:p>
          <a:p>
            <a:pPr lvl="1"/>
            <a:r>
              <a:rPr lang="en-US" dirty="0" smtClean="0"/>
              <a:t>Italy</a:t>
            </a:r>
          </a:p>
          <a:p>
            <a:pPr lvl="1"/>
            <a:r>
              <a:rPr lang="en-US" dirty="0" smtClean="0"/>
              <a:t>Balkan states</a:t>
            </a:r>
          </a:p>
          <a:p>
            <a:r>
              <a:rPr lang="en-US" dirty="0" smtClean="0"/>
              <a:t>Gallipoli campaign</a:t>
            </a:r>
          </a:p>
          <a:p>
            <a:pPr lvl="1"/>
            <a:r>
              <a:rPr lang="en-US" dirty="0" smtClean="0"/>
              <a:t>Winston Churchill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big amphibious invasion</a:t>
            </a:r>
          </a:p>
          <a:p>
            <a:pPr lvl="1"/>
            <a:r>
              <a:rPr lang="en-US" dirty="0" smtClean="0"/>
              <a:t>Complete failure</a:t>
            </a:r>
          </a:p>
          <a:p>
            <a:r>
              <a:rPr lang="en-US" dirty="0" smtClean="0"/>
              <a:t>Egypt, Mesopotamia</a:t>
            </a:r>
            <a:endParaRPr lang="en-US" dirty="0"/>
          </a:p>
        </p:txBody>
      </p:sp>
      <p:pic>
        <p:nvPicPr>
          <p:cNvPr id="5" name="Content Placeholder 4" descr="Gallipoli-Campaign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199" y="1676400"/>
            <a:ext cx="4499011" cy="3200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Stalemate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Verdun and the Somme (1916)</a:t>
            </a:r>
          </a:p>
          <a:p>
            <a:pPr lvl="1"/>
            <a:r>
              <a:rPr lang="en-US" dirty="0" smtClean="0"/>
              <a:t>Tactics not adjusted to technology</a:t>
            </a:r>
          </a:p>
          <a:p>
            <a:pPr lvl="1"/>
            <a:r>
              <a:rPr lang="en-US" dirty="0" smtClean="0"/>
              <a:t>“Bleed dry” strategy</a:t>
            </a:r>
          </a:p>
          <a:p>
            <a:pPr lvl="1"/>
            <a:r>
              <a:rPr lang="en-US" dirty="0" smtClean="0"/>
              <a:t>Huge losses</a:t>
            </a:r>
          </a:p>
          <a:p>
            <a:r>
              <a:rPr lang="en-US" dirty="0" smtClean="0"/>
              <a:t>Eastern front the only mobile one</a:t>
            </a:r>
            <a:endParaRPr lang="en-US" dirty="0"/>
          </a:p>
        </p:txBody>
      </p:sp>
      <p:pic>
        <p:nvPicPr>
          <p:cNvPr id="5" name="Content Placeholder 4" descr="verdu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676400"/>
            <a:ext cx="3962400" cy="2971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Missed opportunity for peace, 1916-1917</a:t>
            </a:r>
          </a:p>
          <a:p>
            <a:r>
              <a:rPr lang="en-US" dirty="0" smtClean="0"/>
              <a:t>Growing dissent, rationing</a:t>
            </a:r>
          </a:p>
          <a:p>
            <a:r>
              <a:rPr lang="en-US" dirty="0" smtClean="0"/>
              <a:t>Russian Revolution</a:t>
            </a:r>
          </a:p>
          <a:p>
            <a:r>
              <a:rPr lang="en-US" dirty="0" smtClean="0"/>
              <a:t>U.S. entry (April 1917)</a:t>
            </a:r>
          </a:p>
          <a:p>
            <a:r>
              <a:rPr lang="en-US" dirty="0" smtClean="0"/>
              <a:t>Ludendorff Offensive (1918) fails</a:t>
            </a:r>
          </a:p>
          <a:p>
            <a:r>
              <a:rPr lang="en-US" dirty="0" smtClean="0"/>
              <a:t>Armistice 11/11/1918</a:t>
            </a:r>
          </a:p>
        </p:txBody>
      </p:sp>
      <p:pic>
        <p:nvPicPr>
          <p:cNvPr id="5" name="Content Placeholder 4" descr="german-bread-ration-car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81200"/>
            <a:ext cx="3959610" cy="2971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137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Western Civilization Since 1500</vt:lpstr>
      <vt:lpstr>Outbreak of War</vt:lpstr>
      <vt:lpstr>Summer 1914</vt:lpstr>
      <vt:lpstr>Stalemate</vt:lpstr>
      <vt:lpstr>Stalemate</vt:lpstr>
      <vt:lpstr>Turning Point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Civilization Since 1500</dc:title>
  <dc:creator>Jason</dc:creator>
  <cp:lastModifiedBy>Jason</cp:lastModifiedBy>
  <cp:revision>2</cp:revision>
  <dcterms:created xsi:type="dcterms:W3CDTF">2012-01-06T15:41:42Z</dcterms:created>
  <dcterms:modified xsi:type="dcterms:W3CDTF">2012-01-06T16:11:21Z</dcterms:modified>
</cp:coreProperties>
</file>