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pPr algn="r" eaLnBrk="1" latinLnBrk="0" hangingPunct="1"/>
              <a:t>1/6/2012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Since 1500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32: World War I: Beginnings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Great Power Insecurity, 1870-1914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British fear Germany</a:t>
            </a:r>
          </a:p>
          <a:p>
            <a:r>
              <a:rPr lang="en-US" dirty="0" smtClean="0"/>
              <a:t>French diplomatic isolation</a:t>
            </a:r>
          </a:p>
          <a:p>
            <a:r>
              <a:rPr lang="en-US" dirty="0" smtClean="0"/>
              <a:t>Austria-Hungary’s nationalities</a:t>
            </a:r>
          </a:p>
          <a:p>
            <a:r>
              <a:rPr lang="en-US" dirty="0" smtClean="0"/>
              <a:t>Russia wants warm-water port</a:t>
            </a:r>
          </a:p>
          <a:p>
            <a:r>
              <a:rPr lang="en-US" dirty="0" smtClean="0"/>
              <a:t>Germany fears encirclement</a:t>
            </a:r>
          </a:p>
          <a:p>
            <a:r>
              <a:rPr lang="en-US" dirty="0" smtClean="0"/>
              <a:t>Rivalries</a:t>
            </a:r>
            <a:endParaRPr lang="en-US" dirty="0"/>
          </a:p>
        </p:txBody>
      </p:sp>
      <p:pic>
        <p:nvPicPr>
          <p:cNvPr id="5" name="Content Placeholder 4" descr="europe-1900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29200" y="1828799"/>
            <a:ext cx="4114800" cy="335175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Concert of Europe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i="1" dirty="0" err="1" smtClean="0"/>
              <a:t>Dreikaiserbund</a:t>
            </a:r>
            <a:endParaRPr lang="en-US" dirty="0" smtClean="0"/>
          </a:p>
          <a:p>
            <a:r>
              <a:rPr lang="en-US" dirty="0" smtClean="0"/>
              <a:t>Balkan Crisis (1875-1878)</a:t>
            </a:r>
          </a:p>
          <a:p>
            <a:pPr lvl="1"/>
            <a:r>
              <a:rPr lang="en-US" dirty="0" smtClean="0"/>
              <a:t>Russia aids Slavic rebellion vs. Ottomans</a:t>
            </a:r>
          </a:p>
          <a:p>
            <a:pPr lvl="1"/>
            <a:r>
              <a:rPr lang="en-US" dirty="0" smtClean="0"/>
              <a:t>Treaty of San Stefano</a:t>
            </a:r>
          </a:p>
          <a:p>
            <a:pPr lvl="1"/>
            <a:r>
              <a:rPr lang="en-US" dirty="0" smtClean="0"/>
              <a:t>Congress of Berlin</a:t>
            </a:r>
          </a:p>
          <a:p>
            <a:r>
              <a:rPr lang="en-US" dirty="0" smtClean="0"/>
              <a:t>Concert’s last success</a:t>
            </a:r>
            <a:endParaRPr lang="en-US" dirty="0"/>
          </a:p>
        </p:txBody>
      </p:sp>
      <p:pic>
        <p:nvPicPr>
          <p:cNvPr id="5" name="Content Placeholder 4" descr="Congress-of-Berli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29481" y="2133600"/>
            <a:ext cx="4214519" cy="21336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Alliance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Bismarck hedges</a:t>
            </a:r>
          </a:p>
          <a:p>
            <a:pPr lvl="1"/>
            <a:r>
              <a:rPr lang="en-US" dirty="0" smtClean="0"/>
              <a:t>Dual Alliance</a:t>
            </a:r>
          </a:p>
          <a:p>
            <a:pPr lvl="1"/>
            <a:r>
              <a:rPr lang="en-US" dirty="0" smtClean="0"/>
              <a:t>Triple Alliance</a:t>
            </a:r>
          </a:p>
          <a:p>
            <a:pPr lvl="1"/>
            <a:r>
              <a:rPr lang="en-US" dirty="0" smtClean="0"/>
              <a:t>Reinsurance Treaty</a:t>
            </a:r>
          </a:p>
          <a:p>
            <a:r>
              <a:rPr lang="en-US" dirty="0" smtClean="0"/>
              <a:t>Diplomatic Revolution</a:t>
            </a:r>
          </a:p>
          <a:p>
            <a:pPr lvl="1"/>
            <a:r>
              <a:rPr lang="en-US" dirty="0" smtClean="0"/>
              <a:t>Wilhelm II</a:t>
            </a:r>
          </a:p>
          <a:p>
            <a:pPr lvl="1"/>
            <a:r>
              <a:rPr lang="en-US" dirty="0" smtClean="0"/>
              <a:t>Anglo-French reconciliation</a:t>
            </a:r>
          </a:p>
          <a:p>
            <a:pPr lvl="1"/>
            <a:r>
              <a:rPr lang="en-US" dirty="0" smtClean="0"/>
              <a:t>Triple Entente</a:t>
            </a:r>
            <a:endParaRPr lang="en-US" dirty="0"/>
          </a:p>
        </p:txBody>
      </p:sp>
      <p:pic>
        <p:nvPicPr>
          <p:cNvPr id="5" name="Content Placeholder 4" descr="Wilhelm_II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562600" y="1676399"/>
            <a:ext cx="3124200" cy="439307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Dangers of New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Reckless members drive agenda</a:t>
            </a:r>
          </a:p>
          <a:p>
            <a:pPr lvl="1"/>
            <a:r>
              <a:rPr lang="en-US" dirty="0" smtClean="0"/>
              <a:t>Austria-Hungary</a:t>
            </a:r>
          </a:p>
          <a:p>
            <a:pPr lvl="1"/>
            <a:r>
              <a:rPr lang="en-US" dirty="0" smtClean="0"/>
              <a:t>Russia</a:t>
            </a:r>
          </a:p>
          <a:p>
            <a:r>
              <a:rPr lang="en-US" dirty="0" smtClean="0"/>
              <a:t>Arms race</a:t>
            </a:r>
          </a:p>
          <a:p>
            <a:r>
              <a:rPr lang="en-US" dirty="0" smtClean="0"/>
              <a:t>Military gains greater role in policymaking</a:t>
            </a:r>
            <a:endParaRPr lang="en-US" dirty="0"/>
          </a:p>
        </p:txBody>
      </p:sp>
      <p:pic>
        <p:nvPicPr>
          <p:cNvPr id="5" name="Content Placeholder 4" descr="Krupp_work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29199" y="2209800"/>
            <a:ext cx="4072317" cy="25146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 to 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1908—Austria-Hungary annexes Bosnia and </a:t>
            </a:r>
            <a:r>
              <a:rPr lang="en-US" dirty="0" err="1" smtClean="0"/>
              <a:t>Herzogovina</a:t>
            </a:r>
            <a:endParaRPr lang="en-US" dirty="0" smtClean="0"/>
          </a:p>
          <a:p>
            <a:r>
              <a:rPr lang="en-US" dirty="0" smtClean="0"/>
              <a:t>1911—Second Moroccan Crisis</a:t>
            </a:r>
          </a:p>
          <a:p>
            <a:r>
              <a:rPr lang="en-US" dirty="0" smtClean="0"/>
              <a:t>1912-1913—First &amp; Second Balkan Wars</a:t>
            </a:r>
          </a:p>
          <a:p>
            <a:r>
              <a:rPr lang="en-US" dirty="0" smtClean="0"/>
              <a:t>1914—Assassination of Archduke Franz Ferdinand</a:t>
            </a:r>
            <a:endParaRPr lang="en-US" dirty="0"/>
          </a:p>
        </p:txBody>
      </p:sp>
      <p:pic>
        <p:nvPicPr>
          <p:cNvPr id="5" name="Content Placeholder 4" descr="FranzFerdinandCar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53000" y="2057400"/>
            <a:ext cx="4165600" cy="31242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</TotalTime>
  <Words>117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Solstice</vt:lpstr>
      <vt:lpstr>Western Civilization Since 1500</vt:lpstr>
      <vt:lpstr>Great Power Insecurity, 1870-1914</vt:lpstr>
      <vt:lpstr>Concert of Europe</vt:lpstr>
      <vt:lpstr>New Alliance System</vt:lpstr>
      <vt:lpstr>Dangers of New System</vt:lpstr>
      <vt:lpstr>Road to War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Western Civilization Since 1500</dc:title>
  <dc:creator>Jason</dc:creator>
  <cp:lastModifiedBy>Jason</cp:lastModifiedBy>
  <cp:revision>2</cp:revision>
  <dcterms:created xsi:type="dcterms:W3CDTF">2012-01-06T15:20:39Z</dcterms:created>
  <dcterms:modified xsi:type="dcterms:W3CDTF">2012-01-06T15:41:23Z</dcterms:modified>
</cp:coreProperties>
</file>