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2" r:id="rId3"/>
    <p:sldId id="266" r:id="rId4"/>
    <p:sldId id="267" r:id="rId5"/>
    <p:sldId id="263" r:id="rId6"/>
    <p:sldId id="264" r:id="rId7"/>
    <p:sldId id="268" r:id="rId8"/>
    <p:sldId id="265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ACFFA-DADD-48E9-900B-D6CB6E5A17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BC9D9-D65C-4C1F-ACE4-4523BED86F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4564F-3603-442E-B920-B90F519803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6F0BC9-F66F-42B1-9DED-182379F313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740A8-7925-428C-9F81-87A238AD61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AB457-A528-41BC-8003-0F4E55D241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6654B-09FC-4C2C-957D-1310CF63E6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E02A7-170A-4248-9795-1133DFDEB6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995939-8AA2-432E-8BFB-F56DADCA2B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C09241-36DD-406C-825E-8CE802E29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C78938-0C28-4AFB-BABB-E987DEBD7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DAAA72-9210-4ADE-995B-DBA24A1BEC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BFAE30-F6D5-484C-B354-3B1A72D899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E5AC16F4-165F-46CF-90B1-77E245F992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Western Civilization Since 1500</a:t>
            </a:r>
            <a:endParaRPr 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Lecture 31: Imperialism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European Imperialism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Not a new phenomenon</a:t>
            </a:r>
          </a:p>
          <a:p>
            <a:pPr eaLnBrk="1" hangingPunct="1">
              <a:defRPr/>
            </a:pPr>
            <a:r>
              <a:rPr lang="en-US" dirty="0" smtClean="0"/>
              <a:t>Scale was unprecedented</a:t>
            </a:r>
          </a:p>
          <a:p>
            <a:pPr lvl="1" eaLnBrk="1" hangingPunct="1">
              <a:defRPr/>
            </a:pPr>
            <a:r>
              <a:rPr lang="en-US" dirty="0" smtClean="0"/>
              <a:t>Industrialized world dominated non-industrialized world</a:t>
            </a:r>
          </a:p>
          <a:p>
            <a:pPr lvl="1" eaLnBrk="1" hangingPunct="1">
              <a:defRPr/>
            </a:pPr>
            <a:r>
              <a:rPr lang="en-US" dirty="0" smtClean="0"/>
              <a:t>Great Powers (and not-so-great powers)</a:t>
            </a:r>
          </a:p>
        </p:txBody>
      </p:sp>
      <p:pic>
        <p:nvPicPr>
          <p:cNvPr id="5" name="Content Placeholder 4" descr="1914wrld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267201" y="2362200"/>
            <a:ext cx="4876800" cy="231648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Transportation (esp. steamship)</a:t>
            </a:r>
          </a:p>
          <a:p>
            <a:r>
              <a:rPr lang="en-US" dirty="0" smtClean="0"/>
              <a:t>Communications (esp. telegraph)</a:t>
            </a:r>
          </a:p>
          <a:p>
            <a:r>
              <a:rPr lang="en-US" dirty="0" smtClean="0"/>
              <a:t>Medicine (esp. quinine)</a:t>
            </a:r>
          </a:p>
          <a:p>
            <a:r>
              <a:rPr lang="en-US" dirty="0" smtClean="0"/>
              <a:t>Weaponry</a:t>
            </a:r>
            <a:endParaRPr lang="en-US" dirty="0"/>
          </a:p>
        </p:txBody>
      </p:sp>
      <p:pic>
        <p:nvPicPr>
          <p:cNvPr id="5" name="Content Placeholder 4" descr="telegraph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2524125"/>
            <a:ext cx="4038600" cy="302895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Economic motives</a:t>
            </a:r>
          </a:p>
          <a:p>
            <a:r>
              <a:rPr lang="en-US" dirty="0" smtClean="0"/>
              <a:t>Geopolitical considerations</a:t>
            </a:r>
          </a:p>
          <a:p>
            <a:pPr lvl="1"/>
            <a:r>
              <a:rPr lang="en-US" dirty="0" smtClean="0"/>
              <a:t>“Buffer” areas</a:t>
            </a:r>
          </a:p>
          <a:p>
            <a:pPr lvl="1"/>
            <a:r>
              <a:rPr lang="en-US" dirty="0" smtClean="0"/>
              <a:t>Navies grow</a:t>
            </a:r>
          </a:p>
          <a:p>
            <a:r>
              <a:rPr lang="en-US" dirty="0" smtClean="0"/>
              <a:t>Nationalism</a:t>
            </a:r>
          </a:p>
          <a:p>
            <a:pPr lvl="1"/>
            <a:r>
              <a:rPr lang="en-US" dirty="0" smtClean="0"/>
              <a:t>Jingoism</a:t>
            </a:r>
          </a:p>
          <a:p>
            <a:pPr lvl="1"/>
            <a:r>
              <a:rPr lang="en-US" dirty="0" smtClean="0"/>
              <a:t>Social Darwinism</a:t>
            </a:r>
            <a:endParaRPr lang="en-US" dirty="0"/>
          </a:p>
        </p:txBody>
      </p:sp>
      <p:pic>
        <p:nvPicPr>
          <p:cNvPr id="5" name="Content Placeholder 4" descr="malacca-map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24399" y="2209800"/>
            <a:ext cx="4283971" cy="35814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Regions: Africa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Most direct involvement</a:t>
            </a:r>
          </a:p>
          <a:p>
            <a:pPr eaLnBrk="1" hangingPunct="1">
              <a:defRPr/>
            </a:pPr>
            <a:r>
              <a:rPr lang="en-US" dirty="0" smtClean="0"/>
              <a:t>Berlin Conference (1884) and “Scramble for Africa”</a:t>
            </a:r>
          </a:p>
          <a:p>
            <a:pPr eaLnBrk="1" hangingPunct="1">
              <a:defRPr/>
            </a:pPr>
            <a:r>
              <a:rPr lang="en-US" dirty="0" smtClean="0"/>
              <a:t>Dutch settler society and the Boer War (1899-1902)</a:t>
            </a:r>
          </a:p>
        </p:txBody>
      </p:sp>
      <p:pic>
        <p:nvPicPr>
          <p:cNvPr id="5" name="Content Placeholder 4" descr="africa-partition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8200" y="2355073"/>
            <a:ext cx="4495800" cy="374823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Regions: Middle East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Ottoman Empire—”sick man of Europe”</a:t>
            </a:r>
          </a:p>
          <a:p>
            <a:pPr eaLnBrk="1" hangingPunct="1">
              <a:defRPr/>
            </a:pPr>
            <a:r>
              <a:rPr lang="en-US" dirty="0" smtClean="0"/>
              <a:t>Russian encroachment</a:t>
            </a:r>
          </a:p>
          <a:p>
            <a:pPr eaLnBrk="1" hangingPunct="1">
              <a:defRPr/>
            </a:pPr>
            <a:r>
              <a:rPr lang="en-US" dirty="0" smtClean="0"/>
              <a:t>British and French involvement from 1830s</a:t>
            </a:r>
          </a:p>
          <a:p>
            <a:pPr eaLnBrk="1" hangingPunct="1">
              <a:defRPr/>
            </a:pPr>
            <a:r>
              <a:rPr lang="en-US" i="1" dirty="0" err="1" smtClean="0"/>
              <a:t>Tanzimat</a:t>
            </a:r>
            <a:r>
              <a:rPr lang="en-US" dirty="0" smtClean="0"/>
              <a:t> movement</a:t>
            </a:r>
            <a:endParaRPr lang="en-US" i="1" dirty="0" smtClean="0"/>
          </a:p>
        </p:txBody>
      </p:sp>
      <p:pic>
        <p:nvPicPr>
          <p:cNvPr id="5" name="Content Placeholder 4" descr="middle east 1914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495799" y="2209800"/>
            <a:ext cx="4605211" cy="2971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Regions: Far East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Economic motive</a:t>
            </a:r>
          </a:p>
          <a:p>
            <a:pPr eaLnBrk="1" hangingPunct="1">
              <a:defRPr/>
            </a:pPr>
            <a:r>
              <a:rPr lang="en-US" dirty="0" smtClean="0"/>
              <a:t>British in India</a:t>
            </a:r>
          </a:p>
          <a:p>
            <a:pPr lvl="1" eaLnBrk="1" hangingPunct="1">
              <a:defRPr/>
            </a:pPr>
            <a:r>
              <a:rPr lang="en-US" dirty="0" smtClean="0"/>
              <a:t>East India Company</a:t>
            </a:r>
          </a:p>
          <a:p>
            <a:pPr lvl="1" eaLnBrk="1" hangingPunct="1">
              <a:defRPr/>
            </a:pPr>
            <a:r>
              <a:rPr lang="en-US" dirty="0" err="1" smtClean="0"/>
              <a:t>Sepoy</a:t>
            </a:r>
            <a:r>
              <a:rPr lang="en-US" dirty="0" smtClean="0"/>
              <a:t> Mutiny (1857)</a:t>
            </a:r>
          </a:p>
          <a:p>
            <a:pPr lvl="1" eaLnBrk="1" hangingPunct="1">
              <a:defRPr/>
            </a:pPr>
            <a:r>
              <a:rPr lang="en-US" dirty="0" smtClean="0"/>
              <a:t>“Great Game”</a:t>
            </a:r>
          </a:p>
          <a:p>
            <a:pPr eaLnBrk="1" hangingPunct="1">
              <a:defRPr/>
            </a:pPr>
            <a:r>
              <a:rPr lang="en-US" dirty="0" smtClean="0"/>
              <a:t>Europe in China</a:t>
            </a:r>
          </a:p>
          <a:p>
            <a:pPr lvl="1" eaLnBrk="1" hangingPunct="1">
              <a:defRPr/>
            </a:pPr>
            <a:r>
              <a:rPr lang="en-US" dirty="0" smtClean="0"/>
              <a:t>Opium Wars</a:t>
            </a:r>
          </a:p>
          <a:p>
            <a:pPr lvl="1" eaLnBrk="1" hangingPunct="1">
              <a:defRPr/>
            </a:pPr>
            <a:r>
              <a:rPr lang="en-US" dirty="0" smtClean="0"/>
              <a:t>Revolts against Qing</a:t>
            </a:r>
          </a:p>
        </p:txBody>
      </p:sp>
      <p:pic>
        <p:nvPicPr>
          <p:cNvPr id="5" name="Content Placeholder 4" descr="opium-war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495799" y="2209800"/>
            <a:ext cx="4476749" cy="3352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Effects of Imperialism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Increase in foreign trade, foreign investment</a:t>
            </a:r>
          </a:p>
          <a:p>
            <a:pPr eaLnBrk="1" hangingPunct="1">
              <a:defRPr/>
            </a:pPr>
            <a:r>
              <a:rPr lang="en-US" sz="2800" dirty="0" smtClean="0"/>
              <a:t>Greater efficiency in world markets, rising standards of living</a:t>
            </a:r>
          </a:p>
          <a:p>
            <a:pPr eaLnBrk="1" hangingPunct="1">
              <a:defRPr/>
            </a:pPr>
            <a:r>
              <a:rPr lang="en-US" sz="2800" dirty="0" smtClean="0"/>
              <a:t>Large-scale Christian missions efforts</a:t>
            </a:r>
          </a:p>
          <a:p>
            <a:pPr eaLnBrk="1" hangingPunct="1">
              <a:defRPr/>
            </a:pPr>
            <a:r>
              <a:rPr lang="en-US" sz="2800" dirty="0" smtClean="0"/>
              <a:t>Destruction of traditional cultures, distortions of some colonial economies</a:t>
            </a:r>
          </a:p>
          <a:p>
            <a:pPr eaLnBrk="1" hangingPunct="1">
              <a:defRPr/>
            </a:pPr>
            <a:r>
              <a:rPr lang="en-US" sz="2800" dirty="0" smtClean="0"/>
              <a:t>Critiques: Gooch, Hobson, Lenin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197</TotalTime>
  <Words>185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Textured</vt:lpstr>
      <vt:lpstr>Western Civilization Since 1500</vt:lpstr>
      <vt:lpstr>European Imperialism</vt:lpstr>
      <vt:lpstr>How?</vt:lpstr>
      <vt:lpstr>Why?</vt:lpstr>
      <vt:lpstr>Regions: Africa</vt:lpstr>
      <vt:lpstr>Regions: Middle East</vt:lpstr>
      <vt:lpstr>Regions: Far East</vt:lpstr>
      <vt:lpstr>Effects of Imperialism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Europe 1870-1914</dc:title>
  <dc:creator>jasonje</dc:creator>
  <cp:lastModifiedBy>Jason</cp:lastModifiedBy>
  <cp:revision>8</cp:revision>
  <dcterms:created xsi:type="dcterms:W3CDTF">2006-10-26T12:40:53Z</dcterms:created>
  <dcterms:modified xsi:type="dcterms:W3CDTF">2012-01-11T05:21:59Z</dcterms:modified>
</cp:coreProperties>
</file>