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3F8A9-5028-4DDA-8A9C-03CD869EA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D8F50-2BCA-4FA0-A084-E8691B77B0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57AD8-1DC0-4695-8805-524AC1D32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51EAC-88D6-4B28-AC46-C2B730627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CC91F-9A6B-40E8-BBBD-BB81C6269A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74DF6-43D3-42E2-A5FD-3513114817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03021C-48DC-4DF3-A3E2-8FBEA7BB0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E7553-BAB1-43D1-97C5-8B8D409809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4D8FE-627F-47FD-9EE6-10A0162939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7C1EC-4049-4086-A63B-A3B43210B7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0D6920-93AB-4729-9DC5-F7BE8E0440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F431A-FCA9-45A1-9F6B-CC80076054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0223A-6401-416D-B733-A6884F008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A642C723-6494-4D35-9461-5A2A1D506A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Western Civilization Since 1500</a:t>
            </a:r>
            <a:endParaRPr 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Lesson 30: Modernism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Sociologists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Max Weber (1864-1920)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Why is the West rational while others aren’t?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Answer: religion, esp. Protestantism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“Weber Thesis”</a:t>
            </a:r>
            <a:endParaRPr lang="en-US" sz="2800" dirty="0" smtClean="0"/>
          </a:p>
        </p:txBody>
      </p:sp>
      <p:pic>
        <p:nvPicPr>
          <p:cNvPr id="11268" name="Picture 6" descr="max-weber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410200" y="1905000"/>
            <a:ext cx="2670175" cy="4419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Irrationalism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Reaction against much Enlightenment philosophy</a:t>
            </a:r>
          </a:p>
          <a:p>
            <a:pPr eaLnBrk="1" hangingPunct="1">
              <a:defRPr/>
            </a:pPr>
            <a:r>
              <a:rPr lang="en-US" dirty="0" smtClean="0"/>
              <a:t>Argued that Man’s fundamental impulses are irrational</a:t>
            </a:r>
          </a:p>
          <a:p>
            <a:pPr eaLnBrk="1" hangingPunct="1">
              <a:defRPr/>
            </a:pPr>
            <a:r>
              <a:rPr lang="en-US" dirty="0" smtClean="0"/>
              <a:t>If this is true, then what?</a:t>
            </a:r>
          </a:p>
          <a:p>
            <a:pPr lvl="1" eaLnBrk="1" hangingPunct="1">
              <a:defRPr/>
            </a:pPr>
            <a:r>
              <a:rPr lang="en-US" dirty="0" smtClean="0"/>
              <a:t>Celebrate the irrational OR</a:t>
            </a:r>
          </a:p>
          <a:p>
            <a:pPr lvl="1" eaLnBrk="1" hangingPunct="1">
              <a:defRPr/>
            </a:pPr>
            <a:r>
              <a:rPr lang="en-US" dirty="0" smtClean="0"/>
              <a:t>Try to contain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Friedrich Nietzsche (1844-1900)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Prussian-born, professor at Basel</a:t>
            </a:r>
          </a:p>
          <a:p>
            <a:pPr eaLnBrk="1" hangingPunct="1">
              <a:defRPr/>
            </a:pPr>
            <a:r>
              <a:rPr lang="en-US" sz="2400" dirty="0" smtClean="0"/>
              <a:t>Intermittent bouts of insanity until final collapse in 1890s</a:t>
            </a:r>
          </a:p>
          <a:p>
            <a:pPr eaLnBrk="1" hangingPunct="1">
              <a:defRPr/>
            </a:pPr>
            <a:r>
              <a:rPr lang="en-US" sz="2400" dirty="0" smtClean="0"/>
              <a:t>Life is not rational—embrace it</a:t>
            </a:r>
          </a:p>
          <a:p>
            <a:pPr eaLnBrk="1" hangingPunct="1">
              <a:defRPr/>
            </a:pPr>
            <a:r>
              <a:rPr lang="en-US" sz="2400" i="1" dirty="0" smtClean="0"/>
              <a:t>Beyond Good and Evil</a:t>
            </a:r>
            <a:endParaRPr lang="en-US" sz="2400" dirty="0" smtClean="0"/>
          </a:p>
          <a:p>
            <a:pPr eaLnBrk="1" hangingPunct="1">
              <a:defRPr/>
            </a:pPr>
            <a:r>
              <a:rPr lang="en-US" sz="2400" i="1" dirty="0" smtClean="0"/>
              <a:t>Thus Spoke Zarathustra</a:t>
            </a:r>
          </a:p>
        </p:txBody>
      </p:sp>
      <p:pic>
        <p:nvPicPr>
          <p:cNvPr id="4100" name="Picture 6" descr="nietzsch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34000" y="1752600"/>
            <a:ext cx="3281363" cy="4495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Friedrich Nietzsche (1844-1900)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Most consistent modern rejection of Christianity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“God is dead”—</a:t>
            </a:r>
            <a:r>
              <a:rPr lang="en-US" sz="2400" i="1" dirty="0" smtClean="0"/>
              <a:t>nihilism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Christian morality must be discarded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Christianity has weakened European race</a:t>
            </a:r>
          </a:p>
        </p:txBody>
      </p:sp>
      <p:pic>
        <p:nvPicPr>
          <p:cNvPr id="5124" name="Picture 4" descr="nietzsch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34000" y="1752600"/>
            <a:ext cx="3281363" cy="4495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Friedrich Nietzsche (1844-1900)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The “superman” </a:t>
            </a:r>
            <a:r>
              <a:rPr lang="en-US" sz="2800" dirty="0" smtClean="0"/>
              <a:t>(</a:t>
            </a:r>
            <a:r>
              <a:rPr lang="en-US" sz="2800" i="1" dirty="0" err="1" smtClean="0"/>
              <a:t>übermensch</a:t>
            </a:r>
            <a:r>
              <a:rPr lang="en-US" sz="2800" dirty="0" smtClean="0"/>
              <a:t>)</a:t>
            </a:r>
          </a:p>
          <a:p>
            <a:pPr lvl="1" eaLnBrk="1" hangingPunct="1">
              <a:defRPr/>
            </a:pPr>
            <a:r>
              <a:rPr lang="en-US" sz="2400" dirty="0" smtClean="0"/>
              <a:t>Creates his own values</a:t>
            </a:r>
          </a:p>
          <a:p>
            <a:pPr lvl="1" eaLnBrk="1" hangingPunct="1">
              <a:defRPr/>
            </a:pPr>
            <a:r>
              <a:rPr lang="en-US" sz="2400" dirty="0" smtClean="0"/>
              <a:t>Frees himself from democracy</a:t>
            </a:r>
          </a:p>
          <a:p>
            <a:pPr lvl="1" eaLnBrk="1" hangingPunct="1">
              <a:defRPr/>
            </a:pPr>
            <a:r>
              <a:rPr lang="en-US" sz="2400" dirty="0" smtClean="0"/>
              <a:t>Not ashamed of the “will to power”</a:t>
            </a:r>
          </a:p>
          <a:p>
            <a:pPr lvl="1" eaLnBrk="1" hangingPunct="1">
              <a:defRPr/>
            </a:pPr>
            <a:r>
              <a:rPr lang="en-US" sz="2400" dirty="0" smtClean="0"/>
              <a:t>Must save Europe</a:t>
            </a:r>
          </a:p>
        </p:txBody>
      </p:sp>
      <p:pic>
        <p:nvPicPr>
          <p:cNvPr id="6148" name="Picture 4" descr="nietzsch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34000" y="1752600"/>
            <a:ext cx="3281363" cy="4495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Sigmund Freud (1856-1939)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Believed unconscious urges determine conscious thoughts</a:t>
            </a:r>
          </a:p>
          <a:p>
            <a:pPr eaLnBrk="1" hangingPunct="1">
              <a:defRPr/>
            </a:pPr>
            <a:r>
              <a:rPr lang="en-US" sz="2400" dirty="0" smtClean="0"/>
              <a:t>Use reason, science to control the irrational</a:t>
            </a:r>
          </a:p>
          <a:p>
            <a:pPr eaLnBrk="1" hangingPunct="1">
              <a:defRPr/>
            </a:pPr>
            <a:r>
              <a:rPr lang="en-US" sz="2400" i="1" dirty="0" smtClean="0"/>
              <a:t>The Interpretation of Dreams</a:t>
            </a:r>
            <a:endParaRPr lang="en-US" sz="2400" dirty="0" smtClean="0"/>
          </a:p>
          <a:p>
            <a:pPr eaLnBrk="1" hangingPunct="1">
              <a:defRPr/>
            </a:pPr>
            <a:r>
              <a:rPr lang="en-US" sz="2400" i="1" dirty="0" smtClean="0"/>
              <a:t>Civilization and Its Discontents</a:t>
            </a:r>
          </a:p>
        </p:txBody>
      </p:sp>
      <p:pic>
        <p:nvPicPr>
          <p:cNvPr id="7172" name="Picture 6" descr="freud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5800" y="1981200"/>
            <a:ext cx="3513138" cy="4038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Sigmund Freud (1856-1939)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Father of psychoanalysis</a:t>
            </a:r>
          </a:p>
          <a:p>
            <a:pPr eaLnBrk="1" hangingPunct="1">
              <a:defRPr/>
            </a:pPr>
            <a:r>
              <a:rPr lang="en-US" sz="2800" dirty="0" smtClean="0"/>
              <a:t>Did case studies of neurotics</a:t>
            </a:r>
          </a:p>
          <a:p>
            <a:pPr eaLnBrk="1" hangingPunct="1">
              <a:defRPr/>
            </a:pPr>
            <a:r>
              <a:rPr lang="en-US" sz="2800" dirty="0" smtClean="0"/>
              <a:t>Neuroses are traceable to childhood and usually sexual in nature (Oedipus complex, etc.)</a:t>
            </a:r>
          </a:p>
        </p:txBody>
      </p:sp>
      <p:pic>
        <p:nvPicPr>
          <p:cNvPr id="8196" name="Picture 4" descr="freud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5800" y="1981200"/>
            <a:ext cx="3513138" cy="4038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Sigmund Freud (1856-1939)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i="1" dirty="0" smtClean="0"/>
              <a:t>Id</a:t>
            </a:r>
            <a:r>
              <a:rPr lang="en-US" sz="2800" dirty="0" smtClean="0"/>
              <a:t>—subconscious source of instincts, appetites</a:t>
            </a:r>
          </a:p>
          <a:p>
            <a:pPr eaLnBrk="1" hangingPunct="1">
              <a:defRPr/>
            </a:pPr>
            <a:r>
              <a:rPr lang="en-US" sz="2800" i="1" dirty="0" smtClean="0"/>
              <a:t>Ego</a:t>
            </a:r>
            <a:r>
              <a:rPr lang="en-US" sz="2800" dirty="0" smtClean="0"/>
              <a:t>—reason, restrains id to make social life possible</a:t>
            </a:r>
          </a:p>
          <a:p>
            <a:pPr eaLnBrk="1" hangingPunct="1">
              <a:defRPr/>
            </a:pPr>
            <a:r>
              <a:rPr lang="en-US" sz="2800" i="1" dirty="0" smtClean="0"/>
              <a:t>Superego</a:t>
            </a:r>
            <a:r>
              <a:rPr lang="en-US" sz="2800" dirty="0" smtClean="0"/>
              <a:t>—conscience, opposed to id (paternal)</a:t>
            </a:r>
            <a:endParaRPr lang="en-US" sz="2800" i="1" dirty="0" smtClean="0"/>
          </a:p>
        </p:txBody>
      </p:sp>
      <p:pic>
        <p:nvPicPr>
          <p:cNvPr id="9220" name="Picture 4" descr="freud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5800" y="1981200"/>
            <a:ext cx="3513138" cy="4038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Sociologists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Emile Durkheim (1858-1917)</a:t>
            </a:r>
          </a:p>
          <a:p>
            <a:pPr lvl="1" eaLnBrk="1" hangingPunct="1">
              <a:defRPr/>
            </a:pPr>
            <a:r>
              <a:rPr lang="en-US" sz="2400" dirty="0" smtClean="0"/>
              <a:t>Positivist like Comte</a:t>
            </a:r>
          </a:p>
          <a:p>
            <a:pPr lvl="1" eaLnBrk="1" hangingPunct="1">
              <a:defRPr/>
            </a:pPr>
            <a:r>
              <a:rPr lang="en-US" sz="2400" dirty="0" smtClean="0"/>
              <a:t>Problem of </a:t>
            </a:r>
            <a:r>
              <a:rPr lang="en-US" sz="2400" i="1" dirty="0" smtClean="0"/>
              <a:t>anomie</a:t>
            </a:r>
            <a:r>
              <a:rPr lang="en-US" sz="2400" dirty="0" smtClean="0"/>
              <a:t> in modern world</a:t>
            </a:r>
          </a:p>
          <a:p>
            <a:pPr lvl="1" eaLnBrk="1" hangingPunct="1">
              <a:defRPr/>
            </a:pPr>
            <a:r>
              <a:rPr lang="en-US" sz="2400" dirty="0" smtClean="0"/>
              <a:t>Hoped unions, associations would cure alienation</a:t>
            </a:r>
          </a:p>
          <a:p>
            <a:pPr eaLnBrk="1" hangingPunct="1">
              <a:defRPr/>
            </a:pPr>
            <a:r>
              <a:rPr lang="en-US" sz="2800" dirty="0" err="1" smtClean="0"/>
              <a:t>Vilfredo</a:t>
            </a:r>
            <a:r>
              <a:rPr lang="en-US" sz="2800" dirty="0" smtClean="0"/>
              <a:t> Pareto (1848-1923)</a:t>
            </a:r>
          </a:p>
          <a:p>
            <a:pPr lvl="1" eaLnBrk="1" hangingPunct="1">
              <a:defRPr/>
            </a:pPr>
            <a:r>
              <a:rPr lang="en-US" sz="2400" dirty="0" smtClean="0"/>
              <a:t>Social behavior is irrational; suspect everyone</a:t>
            </a:r>
          </a:p>
          <a:p>
            <a:pPr lvl="1" eaLnBrk="1" hangingPunct="1">
              <a:defRPr/>
            </a:pPr>
            <a:r>
              <a:rPr lang="en-US" sz="2400" dirty="0" smtClean="0"/>
              <a:t>Two kinds of people: elites and masses</a:t>
            </a:r>
          </a:p>
          <a:p>
            <a:pPr lvl="1" eaLnBrk="1" hangingPunct="1">
              <a:defRPr/>
            </a:pPr>
            <a:r>
              <a:rPr lang="en-US" sz="2400" dirty="0" smtClean="0"/>
              <a:t>“80/20 rule”</a:t>
            </a:r>
          </a:p>
          <a:p>
            <a:pPr lvl="1" eaLnBrk="1" hangingPunct="1">
              <a:defRPr/>
            </a:pPr>
            <a:r>
              <a:rPr lang="en-US" sz="2400" dirty="0" smtClean="0"/>
              <a:t>Opponent of democracy, prophesied new leaders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101</TotalTime>
  <Words>290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Textured</vt:lpstr>
      <vt:lpstr>Western Civilization Since 1500</vt:lpstr>
      <vt:lpstr>Irrationalism</vt:lpstr>
      <vt:lpstr>Friedrich Nietzsche (1844-1900)</vt:lpstr>
      <vt:lpstr>Friedrich Nietzsche (1844-1900)</vt:lpstr>
      <vt:lpstr>Friedrich Nietzsche (1844-1900)</vt:lpstr>
      <vt:lpstr>Sigmund Freud (1856-1939)</vt:lpstr>
      <vt:lpstr>Sigmund Freud (1856-1939)</vt:lpstr>
      <vt:lpstr>Sigmund Freud (1856-1939)</vt:lpstr>
      <vt:lpstr>Sociologists</vt:lpstr>
      <vt:lpstr>Sociologists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Modernist Thought</dc:title>
  <dc:creator>jasonje</dc:creator>
  <cp:lastModifiedBy>Jason</cp:lastModifiedBy>
  <cp:revision>5</cp:revision>
  <dcterms:created xsi:type="dcterms:W3CDTF">2006-10-31T13:07:58Z</dcterms:created>
  <dcterms:modified xsi:type="dcterms:W3CDTF">2011-12-21T06:54:30Z</dcterms:modified>
</cp:coreProperties>
</file>