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1" r:id="rId4"/>
    <p:sldId id="262" r:id="rId5"/>
    <p:sldId id="260" r:id="rId6"/>
    <p:sldId id="258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CFFA-DADD-48E9-900B-D6CB6E5A1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BC9D9-D65C-4C1F-ACE4-4523BED86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4564F-3603-442E-B920-B90F51980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F0BC9-F66F-42B1-9DED-182379F3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40A8-7925-428C-9F81-87A238AD6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AB457-A528-41BC-8003-0F4E55D24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654B-09FC-4C2C-957D-1310CF63E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E02A7-170A-4248-9795-1133DFDEB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95939-8AA2-432E-8BFB-F56DADCA2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09241-36DD-406C-825E-8CE802E29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78938-0C28-4AFB-BABB-E987DEBD7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AAA72-9210-4ADE-995B-DBA24A1BE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FAE30-F6D5-484C-B354-3B1A72D89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5AC16F4-165F-46CF-90B1-77E245F99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28: Second Industrial Revolution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“Second Industrial Revolution”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Period ca. 1850s-1914</a:t>
            </a:r>
          </a:p>
          <a:p>
            <a:pPr eaLnBrk="1" hangingPunct="1">
              <a:defRPr/>
            </a:pPr>
            <a:r>
              <a:rPr lang="en-US" dirty="0" smtClean="0"/>
              <a:t>Extension of industrial and transportation networks</a:t>
            </a:r>
          </a:p>
          <a:p>
            <a:pPr eaLnBrk="1" hangingPunct="1">
              <a:defRPr/>
            </a:pPr>
            <a:r>
              <a:rPr lang="en-US" dirty="0" smtClean="0"/>
              <a:t>Numerous technological advances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Bessemer steel</a:t>
            </a:r>
          </a:p>
          <a:p>
            <a:r>
              <a:rPr lang="en-US" dirty="0" smtClean="0"/>
              <a:t>“American system”</a:t>
            </a:r>
          </a:p>
          <a:p>
            <a:pPr lvl="1"/>
            <a:r>
              <a:rPr lang="en-US" dirty="0" smtClean="0"/>
              <a:t>Interchangeable parts</a:t>
            </a:r>
          </a:p>
          <a:p>
            <a:pPr lvl="1"/>
            <a:r>
              <a:rPr lang="en-US" dirty="0" smtClean="0"/>
              <a:t>Machine tools</a:t>
            </a:r>
          </a:p>
          <a:p>
            <a:r>
              <a:rPr lang="en-US" dirty="0" smtClean="0"/>
              <a:t>Scientific management</a:t>
            </a:r>
          </a:p>
          <a:p>
            <a:r>
              <a:rPr lang="en-US" dirty="0" smtClean="0"/>
              <a:t>Chemicals industry</a:t>
            </a:r>
            <a:endParaRPr lang="en-US" dirty="0"/>
          </a:p>
        </p:txBody>
      </p:sp>
      <p:pic>
        <p:nvPicPr>
          <p:cNvPr id="5" name="Content Placeholder 4" descr="Bessemer-convert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438652"/>
            <a:ext cx="4038600" cy="319989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Petroleum industry</a:t>
            </a:r>
          </a:p>
          <a:p>
            <a:pPr lvl="1"/>
            <a:r>
              <a:rPr lang="en-US" dirty="0" smtClean="0"/>
              <a:t>Kerosene</a:t>
            </a:r>
          </a:p>
          <a:p>
            <a:pPr lvl="1"/>
            <a:r>
              <a:rPr lang="en-US" dirty="0" smtClean="0"/>
              <a:t>Gasoline</a:t>
            </a:r>
          </a:p>
          <a:p>
            <a:r>
              <a:rPr lang="en-US" dirty="0" smtClean="0"/>
              <a:t>Electrification</a:t>
            </a:r>
          </a:p>
          <a:p>
            <a:pPr lvl="1"/>
            <a:r>
              <a:rPr lang="en-US" dirty="0" smtClean="0"/>
              <a:t>Lighting</a:t>
            </a:r>
          </a:p>
          <a:p>
            <a:pPr lvl="1"/>
            <a:r>
              <a:rPr lang="en-US" dirty="0" smtClean="0"/>
              <a:t>Power for industry</a:t>
            </a:r>
          </a:p>
          <a:p>
            <a:r>
              <a:rPr lang="en-US" dirty="0" smtClean="0"/>
              <a:t>Automobile</a:t>
            </a:r>
          </a:p>
          <a:p>
            <a:pPr lvl="1"/>
            <a:r>
              <a:rPr lang="en-US" dirty="0" smtClean="0"/>
              <a:t>Benz, Ford</a:t>
            </a:r>
          </a:p>
          <a:p>
            <a:pPr lvl="1"/>
            <a:r>
              <a:rPr lang="en-US" dirty="0" smtClean="0"/>
              <a:t>Assembly line</a:t>
            </a:r>
            <a:endParaRPr lang="en-US" dirty="0"/>
          </a:p>
        </p:txBody>
      </p:sp>
      <p:pic>
        <p:nvPicPr>
          <p:cNvPr id="5" name="Content Placeholder 4" descr="ford-motor-compan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6800" y="2362200"/>
            <a:ext cx="4267200" cy="3200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Steamships</a:t>
            </a:r>
          </a:p>
          <a:p>
            <a:pPr lvl="1"/>
            <a:r>
              <a:rPr lang="en-US" dirty="0" smtClean="0"/>
              <a:t>Robert Fulton</a:t>
            </a:r>
          </a:p>
          <a:p>
            <a:pPr lvl="1"/>
            <a:r>
              <a:rPr lang="en-US" dirty="0" smtClean="0"/>
              <a:t>Transoceanic routes</a:t>
            </a:r>
          </a:p>
          <a:p>
            <a:r>
              <a:rPr lang="en-US" dirty="0" smtClean="0"/>
              <a:t>Railroad extension with steel rails</a:t>
            </a:r>
          </a:p>
          <a:p>
            <a:r>
              <a:rPr lang="en-US" dirty="0" smtClean="0"/>
              <a:t>Hard-surfaced roads</a:t>
            </a:r>
          </a:p>
          <a:p>
            <a:pPr lvl="1"/>
            <a:r>
              <a:rPr lang="en-US" dirty="0" smtClean="0"/>
              <a:t>John Loudon Macadam</a:t>
            </a:r>
          </a:p>
          <a:p>
            <a:pPr lvl="1"/>
            <a:r>
              <a:rPr lang="en-US" dirty="0" smtClean="0"/>
              <a:t>Bicycles, autos</a:t>
            </a:r>
            <a:endParaRPr lang="en-US" dirty="0"/>
          </a:p>
        </p:txBody>
      </p:sp>
      <p:pic>
        <p:nvPicPr>
          <p:cNvPr id="5" name="Content Placeholder 4" descr="titanic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24400" y="2285999"/>
            <a:ext cx="4419600" cy="31095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Innovations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Telephone</a:t>
            </a:r>
          </a:p>
          <a:p>
            <a:pPr eaLnBrk="1" hangingPunct="1">
              <a:defRPr/>
            </a:pPr>
            <a:r>
              <a:rPr lang="en-US" dirty="0" smtClean="0"/>
              <a:t>Radio</a:t>
            </a:r>
          </a:p>
          <a:p>
            <a:pPr eaLnBrk="1" hangingPunct="1">
              <a:defRPr/>
            </a:pPr>
            <a:r>
              <a:rPr lang="en-US" dirty="0" smtClean="0"/>
              <a:t>Airplane</a:t>
            </a:r>
          </a:p>
        </p:txBody>
      </p:sp>
      <p:pic>
        <p:nvPicPr>
          <p:cNvPr id="5" name="Content Placeholder 4" descr="wright-brothers-pla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62500" y="2166937"/>
            <a:ext cx="3810000" cy="37433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Urbanization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Accelerated rate</a:t>
            </a:r>
          </a:p>
          <a:p>
            <a:pPr eaLnBrk="1" hangingPunct="1">
              <a:defRPr/>
            </a:pPr>
            <a:r>
              <a:rPr lang="en-US" dirty="0" smtClean="0"/>
              <a:t>Transportation infrastructure</a:t>
            </a:r>
          </a:p>
          <a:p>
            <a:pPr eaLnBrk="1" hangingPunct="1">
              <a:defRPr/>
            </a:pPr>
            <a:r>
              <a:rPr lang="en-US" dirty="0" smtClean="0"/>
              <a:t>High-rises</a:t>
            </a:r>
          </a:p>
          <a:p>
            <a:pPr eaLnBrk="1" hangingPunct="1">
              <a:defRPr/>
            </a:pPr>
            <a:r>
              <a:rPr lang="en-US" dirty="0" smtClean="0"/>
              <a:t>Labor for factories</a:t>
            </a:r>
          </a:p>
          <a:p>
            <a:pPr eaLnBrk="1" hangingPunct="1">
              <a:defRPr/>
            </a:pPr>
            <a:r>
              <a:rPr lang="en-US" dirty="0" smtClean="0"/>
              <a:t>Problems of sanitation, health, sanity</a:t>
            </a:r>
          </a:p>
          <a:p>
            <a:endParaRPr lang="en-US" dirty="0"/>
          </a:p>
        </p:txBody>
      </p:sp>
      <p:pic>
        <p:nvPicPr>
          <p:cNvPr id="5" name="Content Placeholder 4" descr="skycrap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83449" y="1981200"/>
            <a:ext cx="2568102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Concentration of wealth</a:t>
            </a:r>
          </a:p>
          <a:p>
            <a:pPr lvl="1"/>
            <a:r>
              <a:rPr lang="en-US" dirty="0" smtClean="0"/>
              <a:t>Large firms</a:t>
            </a:r>
          </a:p>
          <a:p>
            <a:pPr lvl="1"/>
            <a:r>
              <a:rPr lang="en-US" dirty="0" smtClean="0"/>
              <a:t>Corporations</a:t>
            </a:r>
          </a:p>
          <a:p>
            <a:pPr lvl="1"/>
            <a:r>
              <a:rPr lang="en-US" dirty="0" smtClean="0"/>
              <a:t>Banks</a:t>
            </a:r>
          </a:p>
          <a:p>
            <a:r>
              <a:rPr lang="en-US" dirty="0" smtClean="0"/>
              <a:t>Standardization</a:t>
            </a:r>
          </a:p>
          <a:p>
            <a:r>
              <a:rPr lang="en-US" dirty="0" smtClean="0"/>
              <a:t>Growing political involvement of businesses and labor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461</TotalTime>
  <Words>116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Textured</vt:lpstr>
      <vt:lpstr>Western Civilization Since 1500</vt:lpstr>
      <vt:lpstr>“Second Industrial Revolution”</vt:lpstr>
      <vt:lpstr>Manufacturing</vt:lpstr>
      <vt:lpstr>Manufacturing</vt:lpstr>
      <vt:lpstr>Transportation Networks</vt:lpstr>
      <vt:lpstr>Other Innovations</vt:lpstr>
      <vt:lpstr>Urbanization</vt:lpstr>
      <vt:lpstr>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1870-1914</dc:title>
  <dc:creator>jasonje</dc:creator>
  <cp:lastModifiedBy>Jason</cp:lastModifiedBy>
  <cp:revision>8</cp:revision>
  <dcterms:created xsi:type="dcterms:W3CDTF">2006-10-26T12:40:53Z</dcterms:created>
  <dcterms:modified xsi:type="dcterms:W3CDTF">2012-01-11T02:48:36Z</dcterms:modified>
</cp:coreProperties>
</file>