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8" r:id="rId3"/>
    <p:sldId id="269" r:id="rId4"/>
    <p:sldId id="262" r:id="rId5"/>
    <p:sldId id="263" r:id="rId6"/>
    <p:sldId id="270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C0A1A-D599-423B-A626-7EA56EE47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DCFAF-0750-4E4D-9EB7-F3F57ED12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E0F17-E6C4-4B20-9F68-6200909E5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59F86-1B5C-49AB-8208-92F175DDE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8605E-2AF5-43F5-8607-875E3F92F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FA06D-02DD-433F-8BB5-3FBE2A2F1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63E5-1A66-4DC0-83D1-D0AE462D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05471-7268-46CF-8A44-581FB66A1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113E-399F-4213-8428-62E96D681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D4D8D-B015-452F-B699-BD4737091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F1F0-C2A7-48E9-9023-67AFBA963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1547-D81D-4DDF-91FF-BB53A81AE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BD806E5-FFC6-460A-987D-CE3904764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27: Politics, 1848-1870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Conservative governments, 1815-1830</a:t>
            </a:r>
          </a:p>
          <a:p>
            <a:pPr lvl="1"/>
            <a:r>
              <a:rPr lang="en-US" dirty="0" smtClean="0"/>
              <a:t>Concert of Europe</a:t>
            </a:r>
          </a:p>
          <a:p>
            <a:pPr lvl="1"/>
            <a:r>
              <a:rPr lang="en-US" dirty="0" smtClean="0"/>
              <a:t>Traditional order upheld domestically</a:t>
            </a:r>
          </a:p>
          <a:p>
            <a:r>
              <a:rPr lang="en-US" dirty="0" smtClean="0"/>
              <a:t>Some liberal advances, 1830-1848</a:t>
            </a:r>
          </a:p>
          <a:p>
            <a:pPr lvl="1"/>
            <a:r>
              <a:rPr lang="en-US" dirty="0" smtClean="0"/>
              <a:t>July Revolution</a:t>
            </a:r>
          </a:p>
          <a:p>
            <a:pPr lvl="1"/>
            <a:r>
              <a:rPr lang="en-US" dirty="0" smtClean="0"/>
              <a:t>Great Reform Bill</a:t>
            </a:r>
          </a:p>
          <a:p>
            <a:r>
              <a:rPr lang="en-US" dirty="0" smtClean="0"/>
              <a:t>Revolutions of 1848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Variety of liberalism</a:t>
            </a:r>
          </a:p>
          <a:p>
            <a:r>
              <a:rPr lang="en-US" dirty="0" smtClean="0"/>
              <a:t>“Greatest good for the greatest number”</a:t>
            </a:r>
          </a:p>
          <a:p>
            <a:r>
              <a:rPr lang="en-US" dirty="0" smtClean="0"/>
              <a:t>Jeremy Bentham</a:t>
            </a:r>
          </a:p>
          <a:p>
            <a:r>
              <a:rPr lang="en-US" dirty="0" smtClean="0"/>
              <a:t>John Stuart Mill</a:t>
            </a:r>
          </a:p>
          <a:p>
            <a:pPr lvl="1"/>
            <a:r>
              <a:rPr lang="en-US" i="1" dirty="0" smtClean="0"/>
              <a:t>Utilitarianism</a:t>
            </a:r>
            <a:endParaRPr lang="en-US" dirty="0" smtClean="0"/>
          </a:p>
          <a:p>
            <a:pPr lvl="1"/>
            <a:r>
              <a:rPr lang="en-US" i="1" dirty="0" smtClean="0"/>
              <a:t>On Liberty</a:t>
            </a:r>
          </a:p>
          <a:p>
            <a:r>
              <a:rPr lang="en-US" dirty="0" smtClean="0"/>
              <a:t>Critiqued by Dickens</a:t>
            </a:r>
            <a:endParaRPr lang="en-US" dirty="0"/>
          </a:p>
        </p:txBody>
      </p:sp>
      <p:pic>
        <p:nvPicPr>
          <p:cNvPr id="5" name="Content Placeholder 4" descr="John_Stuart_M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58846" y="1600200"/>
            <a:ext cx="3217307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Britain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“Victorian Age”</a:t>
            </a:r>
          </a:p>
          <a:p>
            <a:pPr eaLnBrk="1" hangingPunct="1"/>
            <a:r>
              <a:rPr lang="en-US" sz="2800" dirty="0" smtClean="0"/>
              <a:t>No revolutions</a:t>
            </a:r>
          </a:p>
          <a:p>
            <a:pPr eaLnBrk="1" hangingPunct="1"/>
            <a:r>
              <a:rPr lang="en-US" sz="2800" dirty="0" smtClean="0"/>
              <a:t>Conservatives and liberals</a:t>
            </a:r>
          </a:p>
          <a:p>
            <a:pPr lvl="1" eaLnBrk="1" hangingPunct="1"/>
            <a:r>
              <a:rPr lang="en-US" sz="2400" dirty="0" smtClean="0"/>
              <a:t>Benjamin Disraeli and the Reform Bill of 1867</a:t>
            </a:r>
          </a:p>
          <a:p>
            <a:pPr lvl="1" eaLnBrk="1" hangingPunct="1"/>
            <a:r>
              <a:rPr lang="en-US" sz="2400" dirty="0" smtClean="0"/>
              <a:t>William Gladstone and the “Great Ministry”</a:t>
            </a:r>
          </a:p>
        </p:txBody>
      </p:sp>
      <p:pic>
        <p:nvPicPr>
          <p:cNvPr id="9220" name="Picture 6" descr="queen_Victor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11738" y="1600200"/>
            <a:ext cx="3309937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France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Louis Napoleon </a:t>
            </a:r>
            <a:r>
              <a:rPr lang="en-US" sz="2800" dirty="0" smtClean="0">
                <a:sym typeface="Wingdings" pitchFamily="2" charset="2"/>
              </a:rPr>
              <a:t> Napoleon III (1852)</a:t>
            </a: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Industrialization</a:t>
            </a: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Foreign adventures</a:t>
            </a:r>
          </a:p>
          <a:p>
            <a:pPr lvl="1" eaLnBrk="1" hangingPunct="1"/>
            <a:r>
              <a:rPr lang="en-US" sz="2400" dirty="0" smtClean="0"/>
              <a:t>Crimea, Italy, Mexico</a:t>
            </a:r>
          </a:p>
          <a:p>
            <a:pPr lvl="1" eaLnBrk="1" hangingPunct="1"/>
            <a:r>
              <a:rPr lang="en-US" sz="2400" dirty="0" smtClean="0"/>
              <a:t>Suez Canal</a:t>
            </a:r>
          </a:p>
          <a:p>
            <a:pPr eaLnBrk="1" hangingPunct="1"/>
            <a:r>
              <a:rPr lang="en-US" sz="2800" dirty="0" smtClean="0"/>
              <a:t>Deposed in Franco-Prussian War</a:t>
            </a:r>
          </a:p>
        </p:txBody>
      </p:sp>
      <p:pic>
        <p:nvPicPr>
          <p:cNvPr id="10244" name="Picture 6" descr="Napoleon II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6975" y="1600200"/>
            <a:ext cx="3321050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Habsburg Empire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Emperor Franz Josef I</a:t>
            </a:r>
          </a:p>
          <a:p>
            <a:r>
              <a:rPr lang="en-US" dirty="0" smtClean="0"/>
              <a:t>Losses in Italy</a:t>
            </a:r>
          </a:p>
          <a:p>
            <a:r>
              <a:rPr lang="en-US" dirty="0" smtClean="0"/>
              <a:t>Failure of the </a:t>
            </a:r>
            <a:r>
              <a:rPr lang="en-US" i="1" dirty="0" err="1" smtClean="0"/>
              <a:t>Grossdeutsch</a:t>
            </a:r>
            <a:r>
              <a:rPr lang="en-US" dirty="0" smtClean="0"/>
              <a:t> position</a:t>
            </a:r>
          </a:p>
          <a:p>
            <a:r>
              <a:rPr lang="en-US" i="1" dirty="0" err="1" smtClean="0"/>
              <a:t>Ausgleich</a:t>
            </a:r>
            <a:r>
              <a:rPr lang="en-US" dirty="0" smtClean="0"/>
              <a:t> (1867)</a:t>
            </a:r>
          </a:p>
          <a:p>
            <a:r>
              <a:rPr lang="en-US" dirty="0" smtClean="0"/>
              <a:t>Constitutionalism</a:t>
            </a:r>
            <a:endParaRPr lang="en-US" dirty="0"/>
          </a:p>
        </p:txBody>
      </p:sp>
      <p:pic>
        <p:nvPicPr>
          <p:cNvPr id="5" name="Content Placeholder 4" descr="Franz_Joseph_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21209" y="1600200"/>
            <a:ext cx="3092582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Russia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Tsars alternately progressive and reactionary</a:t>
            </a:r>
          </a:p>
          <a:p>
            <a:pPr eaLnBrk="1" hangingPunct="1"/>
            <a:r>
              <a:rPr lang="en-US" sz="2800" dirty="0" smtClean="0"/>
              <a:t>Alexander II (</a:t>
            </a:r>
            <a:r>
              <a:rPr lang="en-US" sz="2800" dirty="0" smtClean="0"/>
              <a:t>1855-1881</a:t>
            </a:r>
            <a:r>
              <a:rPr lang="en-US" sz="2800" dirty="0" smtClean="0"/>
              <a:t>)</a:t>
            </a:r>
          </a:p>
          <a:p>
            <a:pPr eaLnBrk="1" hangingPunct="1"/>
            <a:r>
              <a:rPr lang="en-US" sz="2800" dirty="0" smtClean="0"/>
              <a:t>Abolition </a:t>
            </a:r>
            <a:r>
              <a:rPr lang="en-US" sz="2800" smtClean="0"/>
              <a:t>of </a:t>
            </a:r>
            <a:r>
              <a:rPr lang="en-US" sz="2800" smtClean="0"/>
              <a:t>serfdom (1861)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Anarchist terrorism</a:t>
            </a:r>
          </a:p>
        </p:txBody>
      </p:sp>
      <p:pic>
        <p:nvPicPr>
          <p:cNvPr id="11268" name="Picture 6" descr="alexander I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10200" y="1600200"/>
            <a:ext cx="3168650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169</TotalTime>
  <Words>145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Mountain Top</vt:lpstr>
      <vt:lpstr>Western Civilization Since 1500</vt:lpstr>
      <vt:lpstr>Review</vt:lpstr>
      <vt:lpstr>Utilitarianism</vt:lpstr>
      <vt:lpstr>Britain</vt:lpstr>
      <vt:lpstr>France</vt:lpstr>
      <vt:lpstr>Habsburg Empire</vt:lpstr>
      <vt:lpstr>Russia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Politics, 1830-1870</dc:title>
  <dc:creator>jasonje</dc:creator>
  <cp:lastModifiedBy>Jason</cp:lastModifiedBy>
  <cp:revision>8</cp:revision>
  <dcterms:created xsi:type="dcterms:W3CDTF">2007-02-26T19:03:40Z</dcterms:created>
  <dcterms:modified xsi:type="dcterms:W3CDTF">2012-01-06T19:41:09Z</dcterms:modified>
</cp:coreProperties>
</file>