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65" r:id="rId3"/>
    <p:sldId id="262" r:id="rId4"/>
    <p:sldId id="263" r:id="rId5"/>
    <p:sldId id="264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7172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7175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7176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71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7178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179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18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1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2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3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4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8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7186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87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88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89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0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1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2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3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7194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7195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6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7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8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199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0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1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2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3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4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5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6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7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8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09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10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11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12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213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7214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7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9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0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722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7225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226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227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228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229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C35600E-9301-44F7-95AB-F0EB10705C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2169D-E324-45B7-BD76-EAAFC06852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BCA3E-2E35-4A93-AB71-06EF42A44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555F40C0-1C53-457D-AA80-A82382A571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F6AD8D71-23D5-408D-8B07-91CDBC4600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AFA25-8E01-4158-BEB2-29E90B033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E5B28-AE6B-4E92-BEC9-9781857CD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AEAB4-F436-4341-8C5E-685B7182F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A2960-8BD3-4301-8E04-DAD348054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86359-3397-4139-8DD5-839B66B8AE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CB664-E2EC-4D08-A308-7E93DCEA7A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1FBC0-1927-4EA4-A31B-457B5D3D9E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F471B-A538-43D1-B2C6-B9EC460BB4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grpSp>
          <p:nvGrpSpPr>
            <p:cNvPr id="615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615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615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615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615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5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15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5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5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5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6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6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616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6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17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617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7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18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619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/>
            </a:p>
          </p:txBody>
        </p:sp>
        <p:sp>
          <p:nvSpPr>
            <p:cNvPr id="619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/>
            </a:p>
          </p:txBody>
        </p:sp>
      </p:grpSp>
      <p:sp>
        <p:nvSpPr>
          <p:cNvPr id="6201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202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203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6204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6205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6B84DDE-1319-4809-BD3C-E22F512CAA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25: </a:t>
            </a:r>
            <a:r>
              <a:rPr lang="en-US" dirty="0" smtClean="0"/>
              <a:t>Positivism, Naturalism </a:t>
            </a:r>
            <a:r>
              <a:rPr lang="en-US" dirty="0" smtClean="0"/>
              <a:t>and Marxism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Auguste</a:t>
            </a:r>
            <a:r>
              <a:rPr lang="en-US" dirty="0" smtClean="0"/>
              <a:t> Comte (1798-1857)</a:t>
            </a:r>
          </a:p>
          <a:p>
            <a:r>
              <a:rPr lang="en-US" dirty="0" smtClean="0"/>
              <a:t>Social Stages</a:t>
            </a:r>
          </a:p>
          <a:p>
            <a:pPr lvl="1"/>
            <a:r>
              <a:rPr lang="en-US" dirty="0" smtClean="0"/>
              <a:t>Theological</a:t>
            </a:r>
          </a:p>
          <a:p>
            <a:pPr lvl="1"/>
            <a:r>
              <a:rPr lang="en-US" dirty="0" smtClean="0"/>
              <a:t>Metaphysical</a:t>
            </a:r>
          </a:p>
          <a:p>
            <a:pPr lvl="1"/>
            <a:r>
              <a:rPr lang="en-US" dirty="0" smtClean="0"/>
              <a:t>Positive</a:t>
            </a:r>
          </a:p>
          <a:p>
            <a:r>
              <a:rPr lang="en-US" i="1" dirty="0" err="1" smtClean="0"/>
              <a:t>Sociologie</a:t>
            </a:r>
            <a:endParaRPr lang="en-US" i="1" dirty="0" smtClean="0"/>
          </a:p>
          <a:p>
            <a:r>
              <a:rPr lang="en-US" dirty="0" smtClean="0"/>
              <a:t>Religion of Humanity: altruism</a:t>
            </a:r>
            <a:endParaRPr lang="en-US" dirty="0"/>
          </a:p>
        </p:txBody>
      </p:sp>
      <p:pic>
        <p:nvPicPr>
          <p:cNvPr id="5" name="Content Placeholder 4" descr="Auguste_Comt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7017" y="1598613"/>
            <a:ext cx="3108378" cy="44973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Belief that nothing exists beyond the natural universe*</a:t>
            </a:r>
          </a:p>
          <a:p>
            <a:r>
              <a:rPr lang="en-US" dirty="0" smtClean="0"/>
              <a:t>Lack of suitable theories before 1800</a:t>
            </a:r>
          </a:p>
          <a:p>
            <a:pPr lvl="1"/>
            <a:r>
              <a:rPr lang="en-US" dirty="0" smtClean="0"/>
              <a:t>Deism</a:t>
            </a:r>
          </a:p>
          <a:p>
            <a:pPr lvl="1"/>
            <a:r>
              <a:rPr lang="en-US" dirty="0" smtClean="0"/>
              <a:t>Trouble accounting for geological and biological phenomenon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Sir Charles Lyell (1797-1875)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Geology professor</a:t>
            </a:r>
          </a:p>
          <a:p>
            <a:r>
              <a:rPr lang="en-US" i="1" dirty="0" smtClean="0"/>
              <a:t>Principles of Geology</a:t>
            </a:r>
            <a:r>
              <a:rPr lang="en-US" dirty="0" smtClean="0"/>
              <a:t> (1830-1833)</a:t>
            </a:r>
          </a:p>
          <a:p>
            <a:r>
              <a:rPr lang="en-US" dirty="0" err="1" smtClean="0"/>
              <a:t>Uniformitarianism</a:t>
            </a:r>
            <a:endParaRPr lang="en-US" dirty="0" smtClean="0"/>
          </a:p>
          <a:p>
            <a:pPr lvl="1"/>
            <a:r>
              <a:rPr lang="en-US" dirty="0" smtClean="0"/>
              <a:t>Drawing on Hume</a:t>
            </a:r>
          </a:p>
          <a:p>
            <a:pPr lvl="1"/>
            <a:r>
              <a:rPr lang="en-US" dirty="0" smtClean="0"/>
              <a:t>“Present is the key to the past”</a:t>
            </a:r>
            <a:endParaRPr lang="en-US" dirty="0"/>
          </a:p>
        </p:txBody>
      </p:sp>
      <p:pic>
        <p:nvPicPr>
          <p:cNvPr id="5" name="Content Placeholder 4" descr="Charles_Lye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5800" y="1600200"/>
            <a:ext cx="2971800" cy="452197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Charles Darwin (1809-1882)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Naturalist influenced by Lyell</a:t>
            </a:r>
          </a:p>
          <a:p>
            <a:r>
              <a:rPr lang="en-US" dirty="0" smtClean="0"/>
              <a:t>Voyage of the </a:t>
            </a:r>
            <a:r>
              <a:rPr lang="en-US" i="1" dirty="0" smtClean="0"/>
              <a:t>HMS Beagle</a:t>
            </a:r>
            <a:r>
              <a:rPr lang="en-US" dirty="0" smtClean="0"/>
              <a:t> (1831-1836)</a:t>
            </a:r>
          </a:p>
          <a:p>
            <a:r>
              <a:rPr lang="en-US" i="1" dirty="0" smtClean="0"/>
              <a:t>Origin of Species </a:t>
            </a:r>
            <a:r>
              <a:rPr lang="en-US" dirty="0" smtClean="0"/>
              <a:t>(1859)</a:t>
            </a:r>
          </a:p>
          <a:p>
            <a:r>
              <a:rPr lang="en-US" i="1" dirty="0" smtClean="0"/>
              <a:t>The Descent of Man</a:t>
            </a:r>
            <a:r>
              <a:rPr lang="en-US" dirty="0" smtClean="0"/>
              <a:t> (1871)</a:t>
            </a:r>
            <a:endParaRPr lang="en-US" i="1" dirty="0"/>
          </a:p>
        </p:txBody>
      </p:sp>
      <p:pic>
        <p:nvPicPr>
          <p:cNvPr id="5" name="Content Placeholder 4" descr="Darwin-Cartoo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69677" y="1598613"/>
            <a:ext cx="3343058" cy="44973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G. W. F. Hegel (1770-1831)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Prussian philosopher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Marx’s inspiration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Mystical philosophy of history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“Absolute Idea”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Unfolds through dialectic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Thesis vs. Antithesis </a:t>
            </a:r>
            <a:r>
              <a:rPr lang="en-US" sz="2400" dirty="0">
                <a:sym typeface="Wingdings" pitchFamily="2" charset="2"/>
              </a:rPr>
              <a:t> Synthesis</a:t>
            </a:r>
            <a:endParaRPr lang="en-US" sz="2400" dirty="0"/>
          </a:p>
        </p:txBody>
      </p:sp>
      <p:pic>
        <p:nvPicPr>
          <p:cNvPr id="8197" name="Picture 5" descr="hegel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3525" y="1670050"/>
            <a:ext cx="3616325" cy="4354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Karl Marx (1818-1883)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Philosophy student, journalist</a:t>
            </a:r>
          </a:p>
          <a:p>
            <a:r>
              <a:rPr lang="en-US" sz="2800" dirty="0"/>
              <a:t>Partnership with Friedrich Engels</a:t>
            </a:r>
          </a:p>
          <a:p>
            <a:r>
              <a:rPr lang="en-US" sz="2800" dirty="0" err="1"/>
              <a:t>France</a:t>
            </a:r>
            <a:r>
              <a:rPr lang="en-US" sz="2800" dirty="0" err="1">
                <a:sym typeface="Wingdings" pitchFamily="2" charset="2"/>
              </a:rPr>
              <a:t>Belgium</a:t>
            </a:r>
            <a:r>
              <a:rPr lang="en-US" sz="2800" dirty="0" err="1" smtClean="0">
                <a:sym typeface="Wingdings" pitchFamily="2" charset="2"/>
              </a:rPr>
              <a:t>England</a:t>
            </a:r>
            <a:endParaRPr lang="en-US" sz="2800" dirty="0">
              <a:sym typeface="Wingdings" pitchFamily="2" charset="2"/>
            </a:endParaRPr>
          </a:p>
        </p:txBody>
      </p:sp>
      <p:pic>
        <p:nvPicPr>
          <p:cNvPr id="10246" name="Picture 6" descr="karlmarx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64025" y="1598613"/>
            <a:ext cx="3154363" cy="44973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Communist Manifesto</a:t>
            </a:r>
            <a:r>
              <a:rPr lang="en-US"/>
              <a:t> (1848)</a:t>
            </a:r>
            <a:endParaRPr lang="en-US" i="1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Theory of class struggle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“Scientific socialism”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Materialistic version of Hegel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Opposing forces are social classes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Bourgeoisie vs. Proletariat</a:t>
            </a:r>
          </a:p>
          <a:p>
            <a:pPr>
              <a:lnSpc>
                <a:spcPct val="90000"/>
              </a:lnSpc>
            </a:pPr>
            <a:r>
              <a:rPr lang="en-US" dirty="0"/>
              <a:t>Communist goal: abolish private property</a:t>
            </a:r>
          </a:p>
          <a:p>
            <a:pPr>
              <a:lnSpc>
                <a:spcPct val="90000"/>
              </a:lnSpc>
            </a:pPr>
            <a:r>
              <a:rPr lang="en-US" dirty="0"/>
              <a:t>Destroy “ideological superstructure” of bourgeois culture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Communist Manifesto</a:t>
            </a:r>
            <a:r>
              <a:rPr lang="en-US"/>
              <a:t> (2)</a:t>
            </a:r>
            <a:endParaRPr lang="en-US" i="1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Imminent revolution</a:t>
            </a:r>
          </a:p>
          <a:p>
            <a:pPr>
              <a:lnSpc>
                <a:spcPct val="90000"/>
              </a:lnSpc>
            </a:pPr>
            <a:r>
              <a:rPr lang="en-US" dirty="0"/>
              <a:t>Socialism: wipes out bourgeoisie</a:t>
            </a:r>
          </a:p>
          <a:p>
            <a:pPr>
              <a:lnSpc>
                <a:spcPct val="90000"/>
              </a:lnSpc>
            </a:pPr>
            <a:r>
              <a:rPr lang="en-US" dirty="0"/>
              <a:t>Communism: state withers away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Criticisms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substitute religion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Relation between ideas, technology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Didn’t understand value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Wrong about economic trends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1413</TotalTime>
  <Words>232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Kimono</vt:lpstr>
      <vt:lpstr>Western Civilization Since 1500</vt:lpstr>
      <vt:lpstr>Positivism</vt:lpstr>
      <vt:lpstr>Naturalism</vt:lpstr>
      <vt:lpstr>Sir Charles Lyell (1797-1875)</vt:lpstr>
      <vt:lpstr>Charles Darwin (1809-1882)</vt:lpstr>
      <vt:lpstr>G. W. F. Hegel (1770-1831)</vt:lpstr>
      <vt:lpstr>Karl Marx (1818-1883)</vt:lpstr>
      <vt:lpstr>Communist Manifesto (1848)</vt:lpstr>
      <vt:lpstr>Communist Manifesto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Marxism and Mid-Century Literature</dc:title>
  <dc:creator>jasonje</dc:creator>
  <cp:lastModifiedBy>Jason</cp:lastModifiedBy>
  <cp:revision>6</cp:revision>
  <dcterms:created xsi:type="dcterms:W3CDTF">2007-03-07T22:14:11Z</dcterms:created>
  <dcterms:modified xsi:type="dcterms:W3CDTF">2012-01-16T03:22:32Z</dcterms:modified>
</cp:coreProperties>
</file>