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2" r:id="rId3"/>
    <p:sldId id="259" r:id="rId4"/>
    <p:sldId id="260" r:id="rId5"/>
    <p:sldId id="263" r:id="rId6"/>
    <p:sldId id="264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5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C0A1A-D599-423B-A626-7EA56EE474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DCFAF-0750-4E4D-9EB7-F3F57ED12D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E0F17-E6C4-4B20-9F68-6200909E58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59F86-1B5C-49AB-8208-92F175DDE6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8605E-2AF5-43F5-8607-875E3F92FC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3FA06D-02DD-433F-8BB5-3FBE2A2F15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9B63E5-1A66-4DC0-83D1-D0AE462D46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05471-7268-46CF-8A44-581FB66A1D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6113E-399F-4213-8428-62E96D681B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D4D8D-B015-452F-B699-BD4737091D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9F1F0-C2A7-48E9-9023-67AFBA963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C31547-D81D-4DDF-91FF-BB53A81AEA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4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4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4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4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CBD806E5-FFC6-460A-987D-CE39047643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7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Western Civilization Since 1500</a:t>
            </a:r>
            <a:endParaRPr lang="en-US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Lecture 24: Revolutions of 1848</a:t>
            </a: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Background to Revolutio</a:t>
            </a:r>
            <a:r>
              <a:rPr lang="en-US" dirty="0" smtClean="0"/>
              <a:t>n</a:t>
            </a:r>
            <a:endParaRPr lang="en-US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Pressure on conservative governments</a:t>
            </a:r>
          </a:p>
          <a:p>
            <a:pPr lvl="1" eaLnBrk="1" hangingPunct="1"/>
            <a:r>
              <a:rPr lang="en-US" dirty="0" smtClean="0"/>
              <a:t>Liberalism</a:t>
            </a:r>
          </a:p>
          <a:p>
            <a:pPr lvl="1" eaLnBrk="1" hangingPunct="1"/>
            <a:r>
              <a:rPr lang="en-US" dirty="0" smtClean="0"/>
              <a:t>Socialism</a:t>
            </a:r>
          </a:p>
          <a:p>
            <a:pPr lvl="1" eaLnBrk="1" hangingPunct="1"/>
            <a:r>
              <a:rPr lang="en-US" dirty="0" smtClean="0"/>
              <a:t>Nationalism</a:t>
            </a:r>
          </a:p>
          <a:p>
            <a:pPr lvl="1" eaLnBrk="1" hangingPunct="1"/>
            <a:r>
              <a:rPr lang="en-US" dirty="0" smtClean="0"/>
              <a:t>Democracy</a:t>
            </a:r>
            <a:endParaRPr lang="en-US" dirty="0" smtClean="0"/>
          </a:p>
          <a:p>
            <a:pPr eaLnBrk="1" hangingPunct="1"/>
            <a:r>
              <a:rPr lang="en-US" dirty="0" smtClean="0"/>
              <a:t>Food crisis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France: The First Domino</a:t>
            </a:r>
            <a:endParaRPr lang="en-US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Dissatisfaction </a:t>
            </a:r>
            <a:r>
              <a:rPr lang="en-US" dirty="0" smtClean="0"/>
              <a:t>with Louis </a:t>
            </a:r>
            <a:r>
              <a:rPr lang="en-US" dirty="0" smtClean="0"/>
              <a:t>Philippe</a:t>
            </a:r>
          </a:p>
          <a:p>
            <a:pPr lvl="1" eaLnBrk="1" hangingPunct="1"/>
            <a:r>
              <a:rPr lang="en-US" dirty="0" smtClean="0"/>
              <a:t>Assassination attempts</a:t>
            </a:r>
            <a:endParaRPr lang="en-US" dirty="0" smtClean="0"/>
          </a:p>
          <a:p>
            <a:pPr lvl="1" eaLnBrk="1" hangingPunct="1"/>
            <a:r>
              <a:rPr lang="en-US" dirty="0" smtClean="0"/>
              <a:t>“Reform Banquets”</a:t>
            </a:r>
          </a:p>
          <a:p>
            <a:pPr eaLnBrk="1" hangingPunct="1"/>
            <a:r>
              <a:rPr lang="en-US" dirty="0" smtClean="0"/>
              <a:t>Second Republic</a:t>
            </a:r>
          </a:p>
          <a:p>
            <a:pPr lvl="1" eaLnBrk="1" hangingPunct="1"/>
            <a:r>
              <a:rPr lang="en-US" dirty="0" smtClean="0"/>
              <a:t>Louis Blanc and “National </a:t>
            </a:r>
            <a:r>
              <a:rPr lang="en-US" dirty="0" smtClean="0"/>
              <a:t>W</a:t>
            </a:r>
            <a:r>
              <a:rPr lang="en-US" dirty="0" smtClean="0"/>
              <a:t>orkshops”</a:t>
            </a:r>
          </a:p>
          <a:p>
            <a:pPr lvl="1" eaLnBrk="1" hangingPunct="1"/>
            <a:r>
              <a:rPr lang="en-US" dirty="0" smtClean="0"/>
              <a:t>Parliamentary elections</a:t>
            </a:r>
            <a:endParaRPr lang="en-US" dirty="0" smtClean="0"/>
          </a:p>
        </p:txBody>
      </p:sp>
      <p:pic>
        <p:nvPicPr>
          <p:cNvPr id="5" name="Content Placeholder 4" descr="Louis-Philippe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81600" y="1752600"/>
            <a:ext cx="3124200" cy="452028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Austria</a:t>
            </a:r>
            <a:endParaRPr lang="en-US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Following French lead</a:t>
            </a:r>
          </a:p>
          <a:p>
            <a:pPr eaLnBrk="1" hangingPunct="1"/>
            <a:r>
              <a:rPr lang="en-US" dirty="0" smtClean="0"/>
              <a:t>Metternich fired</a:t>
            </a:r>
          </a:p>
          <a:p>
            <a:pPr eaLnBrk="1" hangingPunct="1"/>
            <a:r>
              <a:rPr lang="en-US" dirty="0" smtClean="0"/>
              <a:t>Emperor </a:t>
            </a:r>
            <a:r>
              <a:rPr lang="en-US" dirty="0" smtClean="0"/>
              <a:t>abdicates</a:t>
            </a:r>
          </a:p>
          <a:p>
            <a:pPr eaLnBrk="1" hangingPunct="1"/>
            <a:r>
              <a:rPr lang="en-US" dirty="0" smtClean="0"/>
              <a:t>Nationalities demand </a:t>
            </a:r>
            <a:r>
              <a:rPr lang="en-US" dirty="0" smtClean="0"/>
              <a:t>autonomy</a:t>
            </a:r>
          </a:p>
          <a:p>
            <a:pPr lvl="1" eaLnBrk="1" hangingPunct="1"/>
            <a:r>
              <a:rPr lang="en-US" dirty="0" smtClean="0"/>
              <a:t>Milan &amp; Venice</a:t>
            </a:r>
          </a:p>
          <a:p>
            <a:pPr lvl="1" eaLnBrk="1" hangingPunct="1"/>
            <a:r>
              <a:rPr lang="en-US" dirty="0" smtClean="0"/>
              <a:t>Slavs</a:t>
            </a:r>
          </a:p>
          <a:p>
            <a:pPr lvl="1" eaLnBrk="1" hangingPunct="1"/>
            <a:r>
              <a:rPr lang="en-US" dirty="0" smtClean="0"/>
              <a:t>Magyars</a:t>
            </a:r>
            <a:endParaRPr lang="en-US" dirty="0" smtClean="0"/>
          </a:p>
        </p:txBody>
      </p:sp>
      <p:pic>
        <p:nvPicPr>
          <p:cNvPr id="5" name="Content Placeholder 4" descr="metternich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81785" y="2071909"/>
            <a:ext cx="3571429" cy="355238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German States</a:t>
            </a:r>
            <a:endParaRPr lang="en-US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Influence of nationalism</a:t>
            </a:r>
            <a:endParaRPr lang="en-US" dirty="0" smtClean="0"/>
          </a:p>
          <a:p>
            <a:pPr eaLnBrk="1" hangingPunct="1"/>
            <a:r>
              <a:rPr lang="en-US" dirty="0" smtClean="0"/>
              <a:t>Call for constitutions, elections, civil liberties</a:t>
            </a:r>
            <a:endParaRPr lang="en-US" dirty="0" smtClean="0"/>
          </a:p>
          <a:p>
            <a:pPr eaLnBrk="1" hangingPunct="1"/>
            <a:r>
              <a:rPr lang="en-US" dirty="0" smtClean="0"/>
              <a:t>Frankfurt </a:t>
            </a:r>
            <a:r>
              <a:rPr lang="en-US" dirty="0" smtClean="0"/>
              <a:t>Parliament</a:t>
            </a:r>
          </a:p>
          <a:p>
            <a:pPr lvl="1" eaLnBrk="1" hangingPunct="1"/>
            <a:r>
              <a:rPr lang="en-US" dirty="0" smtClean="0"/>
              <a:t>Liberal </a:t>
            </a:r>
            <a:r>
              <a:rPr lang="en-US" dirty="0" err="1" smtClean="0"/>
              <a:t>acadmics</a:t>
            </a:r>
            <a:endParaRPr lang="en-US" dirty="0" smtClean="0"/>
          </a:p>
          <a:p>
            <a:pPr lvl="1" eaLnBrk="1" hangingPunct="1"/>
            <a:r>
              <a:rPr lang="en-US" dirty="0" smtClean="0"/>
              <a:t>Wanted constitution for German unity</a:t>
            </a:r>
            <a:endParaRPr lang="en-US" dirty="0" smtClean="0"/>
          </a:p>
        </p:txBody>
      </p:sp>
      <p:pic>
        <p:nvPicPr>
          <p:cNvPr id="5" name="Content Placeholder 4" descr="Berlin-Barricades-184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434590"/>
            <a:ext cx="4038600" cy="282702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Italian States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Anti-Austrian actions</a:t>
            </a:r>
          </a:p>
          <a:p>
            <a:r>
              <a:rPr lang="en-US" dirty="0" smtClean="0"/>
              <a:t>Pope Pius IX (1846-1878)</a:t>
            </a:r>
          </a:p>
          <a:p>
            <a:r>
              <a:rPr lang="en-US" dirty="0" smtClean="0"/>
              <a:t>Giuseppe Mazzini and Giuseppe Garibaldi</a:t>
            </a:r>
          </a:p>
          <a:p>
            <a:r>
              <a:rPr lang="en-US" dirty="0" smtClean="0"/>
              <a:t>Republic declared 2/1849</a:t>
            </a:r>
            <a:endParaRPr lang="en-US" dirty="0"/>
          </a:p>
        </p:txBody>
      </p:sp>
      <p:pic>
        <p:nvPicPr>
          <p:cNvPr id="5" name="Content Placeholder 4" descr="Giuseppe_Mazzin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81600" y="1676400"/>
            <a:ext cx="3657600" cy="445144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Failure in France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Elections return conservatives, moderates</a:t>
            </a:r>
          </a:p>
          <a:p>
            <a:r>
              <a:rPr lang="en-US" dirty="0" smtClean="0"/>
              <a:t>June Days</a:t>
            </a:r>
          </a:p>
          <a:p>
            <a:r>
              <a:rPr lang="en-US" dirty="0" smtClean="0"/>
              <a:t>12/1848 – Louis-Napoleon Bonaparte becomes president</a:t>
            </a:r>
          </a:p>
          <a:p>
            <a:r>
              <a:rPr lang="en-US" dirty="0" smtClean="0"/>
              <a:t>12/2/1851 – </a:t>
            </a:r>
            <a:r>
              <a:rPr lang="en-US" i="1" dirty="0" smtClean="0"/>
              <a:t>coup</a:t>
            </a:r>
            <a:r>
              <a:rPr lang="en-US" dirty="0" smtClean="0"/>
              <a:t> makes L-N emperor (Napoleon III)</a:t>
            </a:r>
            <a:endParaRPr lang="en-US" dirty="0"/>
          </a:p>
        </p:txBody>
      </p:sp>
      <p:pic>
        <p:nvPicPr>
          <p:cNvPr id="5" name="Content Placeholder 4" descr="Napoleon-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43500" y="1625600"/>
            <a:ext cx="3048000" cy="4445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Failure Elsewhere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Austria: Russia helps defeat rebels</a:t>
            </a:r>
          </a:p>
          <a:p>
            <a:r>
              <a:rPr lang="en-US" dirty="0" smtClean="0"/>
              <a:t>German States: Frederick IV refuses crown from Frankfurt Parliament</a:t>
            </a:r>
          </a:p>
          <a:p>
            <a:r>
              <a:rPr lang="en-US" dirty="0" smtClean="0"/>
              <a:t>Italy: France restores Pius IX to power </a:t>
            </a:r>
            <a:endParaRPr lang="en-US" dirty="0"/>
          </a:p>
        </p:txBody>
      </p:sp>
      <p:pic>
        <p:nvPicPr>
          <p:cNvPr id="5" name="Content Placeholder 4" descr="Frederick-William-IV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37772" y="1600200"/>
            <a:ext cx="3259455" cy="44958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 of Revolutions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 lasting changes</a:t>
            </a:r>
          </a:p>
          <a:p>
            <a:pPr lvl="1"/>
            <a:r>
              <a:rPr lang="en-US" dirty="0" smtClean="0"/>
              <a:t>Serfdom ends in Austria, Prussia</a:t>
            </a:r>
          </a:p>
          <a:p>
            <a:pPr lvl="1"/>
            <a:r>
              <a:rPr lang="en-US" dirty="0" smtClean="0"/>
              <a:t>Democratic process in France</a:t>
            </a:r>
          </a:p>
          <a:p>
            <a:r>
              <a:rPr lang="en-US" dirty="0" smtClean="0"/>
              <a:t>Bad blood between middle and lower classes</a:t>
            </a:r>
          </a:p>
          <a:p>
            <a:r>
              <a:rPr lang="en-US" dirty="0" smtClean="0"/>
              <a:t>Failure of liberal nationalism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224</TotalTime>
  <Words>184</Words>
  <Application>Microsoft Office PowerPoint</Application>
  <PresentationFormat>On-screen Show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Mountain Top</vt:lpstr>
      <vt:lpstr>Western Civilization Since 1500</vt:lpstr>
      <vt:lpstr>Background to Revolution</vt:lpstr>
      <vt:lpstr>France: The First Domino</vt:lpstr>
      <vt:lpstr>Austria</vt:lpstr>
      <vt:lpstr>German States</vt:lpstr>
      <vt:lpstr>Italian States</vt:lpstr>
      <vt:lpstr>Failure in France</vt:lpstr>
      <vt:lpstr>Failure Elsewhere</vt:lpstr>
      <vt:lpstr>Impact of Revolutions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Politics, 1830-1870</dc:title>
  <dc:creator>jasonje</dc:creator>
  <cp:lastModifiedBy>Jason</cp:lastModifiedBy>
  <cp:revision>8</cp:revision>
  <dcterms:created xsi:type="dcterms:W3CDTF">2007-02-26T19:03:40Z</dcterms:created>
  <dcterms:modified xsi:type="dcterms:W3CDTF">2012-01-04T22:12:35Z</dcterms:modified>
</cp:coreProperties>
</file>