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sldIdLst>
    <p:sldId id="256" r:id="rId2"/>
    <p:sldId id="264" r:id="rId3"/>
    <p:sldId id="265" r:id="rId4"/>
    <p:sldId id="263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96572ED-50F1-4EF5-B3FD-BC29591570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3C8269-038E-403B-83BA-6F71223E19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DBBFE0-67BC-4812-9058-0C72AFF50C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D18D4A1-AC5C-4FD9-AD0C-3B4C78088B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48F53B-ECC8-49BD-B838-8F094888B8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B071E3-A8BF-4DCD-9FE8-42AC61311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D5D655-60C6-4C3A-832C-6663205E85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11C675-6E4A-46BE-B861-D968A5FA80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F12664-D34C-4E62-8064-3E23CF253F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810EEB-784F-403B-B79B-26D4B12667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A51DBD-9CAF-4F2C-B390-C8CDB42952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EE2543-3252-43EF-9C26-F0D511A300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8E7D1AAE-D570-4BED-87EA-DE14E9B3ADFC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Since 1500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23: Neoclassicism and Romanticism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Neoclassicism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Classical and Enlightenment influences</a:t>
            </a:r>
          </a:p>
          <a:p>
            <a:r>
              <a:rPr lang="en-US" dirty="0" smtClean="0"/>
              <a:t>Balance, symmetry</a:t>
            </a:r>
          </a:p>
          <a:p>
            <a:r>
              <a:rPr lang="en-US" dirty="0" smtClean="0"/>
              <a:t>Architecture</a:t>
            </a:r>
          </a:p>
          <a:p>
            <a:r>
              <a:rPr lang="en-US" dirty="0" smtClean="0"/>
              <a:t>Jacques-Louis David: </a:t>
            </a:r>
            <a:r>
              <a:rPr lang="en-US" i="1" dirty="0" smtClean="0"/>
              <a:t>Oath of the </a:t>
            </a:r>
            <a:r>
              <a:rPr lang="en-US" i="1" dirty="0" err="1" smtClean="0"/>
              <a:t>Horatii</a:t>
            </a:r>
            <a:endParaRPr lang="en-US" dirty="0"/>
          </a:p>
        </p:txBody>
      </p:sp>
      <p:pic>
        <p:nvPicPr>
          <p:cNvPr id="5" name="Content Placeholder 4" descr="david-oath-horatii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343400" y="2057400"/>
            <a:ext cx="4730788" cy="3657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Neoclassicism in 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Augustan Age</a:t>
            </a:r>
          </a:p>
          <a:p>
            <a:pPr lvl="1"/>
            <a:r>
              <a:rPr lang="en-US" dirty="0" smtClean="0"/>
              <a:t>Alexander Pope</a:t>
            </a:r>
          </a:p>
          <a:p>
            <a:pPr lvl="1"/>
            <a:r>
              <a:rPr lang="en-US" dirty="0" smtClean="0"/>
              <a:t>Novels</a:t>
            </a:r>
          </a:p>
          <a:p>
            <a:r>
              <a:rPr lang="en-US" dirty="0" smtClean="0"/>
              <a:t>Samuel Johnson</a:t>
            </a:r>
          </a:p>
          <a:p>
            <a:pPr lvl="1"/>
            <a:r>
              <a:rPr lang="en-US" dirty="0" smtClean="0"/>
              <a:t>Dictionary</a:t>
            </a:r>
          </a:p>
          <a:p>
            <a:pPr lvl="1"/>
            <a:r>
              <a:rPr lang="en-US" dirty="0" smtClean="0"/>
              <a:t>Boswell’s </a:t>
            </a:r>
            <a:r>
              <a:rPr lang="en-US" i="1" dirty="0" smtClean="0"/>
              <a:t>Life</a:t>
            </a:r>
            <a:endParaRPr lang="en-US" dirty="0" smtClean="0"/>
          </a:p>
          <a:p>
            <a:r>
              <a:rPr lang="en-US" dirty="0" smtClean="0"/>
              <a:t>Jane Austen</a:t>
            </a:r>
          </a:p>
          <a:p>
            <a:pPr lvl="1"/>
            <a:r>
              <a:rPr lang="en-US" i="1" dirty="0" smtClean="0"/>
              <a:t>Pride and Prejudice</a:t>
            </a:r>
            <a:endParaRPr lang="en-US" dirty="0" smtClean="0"/>
          </a:p>
          <a:p>
            <a:pPr lvl="1"/>
            <a:r>
              <a:rPr lang="en-US" i="1" dirty="0" smtClean="0"/>
              <a:t>Emma</a:t>
            </a:r>
            <a:endParaRPr lang="en-US" i="1" dirty="0"/>
          </a:p>
        </p:txBody>
      </p:sp>
      <p:pic>
        <p:nvPicPr>
          <p:cNvPr id="5" name="Content Placeholder 4" descr="pride_and_prejudic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267200" y="2362200"/>
            <a:ext cx="4830792" cy="32004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Romanticism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Reaction </a:t>
            </a:r>
            <a:r>
              <a:rPr lang="en-US" dirty="0"/>
              <a:t>to Enlightenment </a:t>
            </a:r>
            <a:r>
              <a:rPr lang="en-US" dirty="0" smtClean="0"/>
              <a:t>rationalism and Industrial Revolution</a:t>
            </a:r>
            <a:endParaRPr lang="en-US" dirty="0"/>
          </a:p>
          <a:p>
            <a:pPr lvl="1"/>
            <a:r>
              <a:rPr lang="en-US" dirty="0"/>
              <a:t>Emotion and subjectivity</a:t>
            </a:r>
          </a:p>
          <a:p>
            <a:pPr lvl="1"/>
            <a:r>
              <a:rPr lang="en-US" dirty="0"/>
              <a:t>Destruction of artistic forms</a:t>
            </a:r>
          </a:p>
          <a:p>
            <a:pPr lvl="1"/>
            <a:r>
              <a:rPr lang="en-US" dirty="0"/>
              <a:t>Revival of religion</a:t>
            </a:r>
          </a:p>
          <a:p>
            <a:pPr lvl="1"/>
            <a:r>
              <a:rPr lang="en-US" dirty="0"/>
              <a:t>Veneration of the remote </a:t>
            </a:r>
            <a:r>
              <a:rPr lang="en-US" dirty="0" smtClean="0"/>
              <a:t>past</a:t>
            </a:r>
          </a:p>
          <a:p>
            <a:pPr lvl="1"/>
            <a:r>
              <a:rPr lang="en-US" dirty="0" smtClean="0"/>
              <a:t>Veneration of nature</a:t>
            </a:r>
            <a:endParaRPr lang="en-US" dirty="0"/>
          </a:p>
          <a:p>
            <a:r>
              <a:rPr lang="en-US" dirty="0"/>
              <a:t>Not tied to any specific political view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Romantic Poetry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Wordsworth and Coleridge: </a:t>
            </a:r>
            <a:r>
              <a:rPr lang="en-US" i="1" dirty="0" smtClean="0"/>
              <a:t>Lyrical Ballads</a:t>
            </a:r>
            <a:r>
              <a:rPr lang="en-US" dirty="0" smtClean="0"/>
              <a:t> (1798)</a:t>
            </a:r>
          </a:p>
          <a:p>
            <a:r>
              <a:rPr lang="en-US" dirty="0" smtClean="0"/>
              <a:t>William Blake</a:t>
            </a:r>
          </a:p>
          <a:p>
            <a:r>
              <a:rPr lang="en-US" dirty="0" smtClean="0"/>
              <a:t>Byron, Shelley, Keats</a:t>
            </a:r>
          </a:p>
          <a:p>
            <a:r>
              <a:rPr lang="en-US" dirty="0" smtClean="0"/>
              <a:t>Goethe: </a:t>
            </a:r>
            <a:r>
              <a:rPr lang="en-US" i="1" dirty="0" smtClean="0"/>
              <a:t>Faust</a:t>
            </a:r>
            <a:endParaRPr lang="en-US" dirty="0"/>
          </a:p>
        </p:txBody>
      </p:sp>
      <p:pic>
        <p:nvPicPr>
          <p:cNvPr id="5" name="Content Placeholder 4" descr="Blake_ancient_of_day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29200" y="1600200"/>
            <a:ext cx="3581400" cy="5095626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Romantic Novels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Goethe—</a:t>
            </a:r>
            <a:r>
              <a:rPr lang="en-US" i="1" dirty="0" smtClean="0"/>
              <a:t>Sorrows of Young </a:t>
            </a:r>
            <a:r>
              <a:rPr lang="en-US" i="1" dirty="0" err="1" smtClean="0"/>
              <a:t>Werther</a:t>
            </a:r>
            <a:r>
              <a:rPr lang="en-US" dirty="0" smtClean="0"/>
              <a:t> (1774)</a:t>
            </a:r>
          </a:p>
          <a:p>
            <a:r>
              <a:rPr lang="en-US" dirty="0" smtClean="0"/>
              <a:t>Mary Shelley—</a:t>
            </a:r>
            <a:r>
              <a:rPr lang="en-US" i="1" dirty="0" smtClean="0"/>
              <a:t>Frankenstein</a:t>
            </a:r>
            <a:endParaRPr lang="en-US" dirty="0" smtClean="0"/>
          </a:p>
          <a:p>
            <a:r>
              <a:rPr lang="en-US" dirty="0" smtClean="0"/>
              <a:t>Sir Walter Scott</a:t>
            </a:r>
          </a:p>
          <a:p>
            <a:pPr lvl="1"/>
            <a:r>
              <a:rPr lang="en-US" i="1" dirty="0" smtClean="0"/>
              <a:t>Ivanhoe</a:t>
            </a:r>
            <a:endParaRPr lang="en-US" dirty="0" smtClean="0"/>
          </a:p>
          <a:p>
            <a:pPr lvl="1"/>
            <a:r>
              <a:rPr lang="en-US" i="1" dirty="0" smtClean="0"/>
              <a:t>Rob Roy</a:t>
            </a:r>
          </a:p>
        </p:txBody>
      </p:sp>
      <p:pic>
        <p:nvPicPr>
          <p:cNvPr id="5" name="Content Placeholder 4" descr="robert-de-niro-frankenstei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29200" y="1981200"/>
            <a:ext cx="3276600" cy="3945026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Romantic Novels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Charlotte </a:t>
            </a:r>
            <a:r>
              <a:rPr lang="en-US" dirty="0" err="1" smtClean="0"/>
              <a:t>Brontë</a:t>
            </a:r>
            <a:r>
              <a:rPr lang="en-US" dirty="0" smtClean="0"/>
              <a:t> – </a:t>
            </a:r>
            <a:r>
              <a:rPr lang="en-US" i="1" dirty="0" smtClean="0"/>
              <a:t>Jane Eyre</a:t>
            </a:r>
            <a:endParaRPr lang="en-US" dirty="0" smtClean="0"/>
          </a:p>
          <a:p>
            <a:r>
              <a:rPr lang="en-US" dirty="0" smtClean="0"/>
              <a:t>Emily </a:t>
            </a:r>
            <a:r>
              <a:rPr lang="en-US" dirty="0" err="1" smtClean="0"/>
              <a:t>Brontë</a:t>
            </a:r>
            <a:r>
              <a:rPr lang="en-US" dirty="0" smtClean="0"/>
              <a:t> – </a:t>
            </a:r>
            <a:r>
              <a:rPr lang="en-US" i="1" dirty="0" smtClean="0"/>
              <a:t>Wuthering Heights</a:t>
            </a:r>
            <a:endParaRPr lang="en-US" dirty="0" smtClean="0"/>
          </a:p>
          <a:p>
            <a:r>
              <a:rPr lang="en-US" dirty="0" smtClean="0"/>
              <a:t>Victor Hugo – </a:t>
            </a:r>
            <a:r>
              <a:rPr lang="en-US" i="1" dirty="0" smtClean="0"/>
              <a:t>Les </a:t>
            </a:r>
            <a:r>
              <a:rPr lang="en-US" i="1" dirty="0" err="1" smtClean="0"/>
              <a:t>Miserables</a:t>
            </a:r>
            <a:endParaRPr lang="en-US" dirty="0" smtClean="0"/>
          </a:p>
          <a:p>
            <a:r>
              <a:rPr lang="en-US" dirty="0" smtClean="0"/>
              <a:t>Americans: Irving, Cooper</a:t>
            </a:r>
            <a:endParaRPr lang="en-US" dirty="0"/>
          </a:p>
        </p:txBody>
      </p:sp>
      <p:pic>
        <p:nvPicPr>
          <p:cNvPr id="5" name="Content Placeholder 4" descr="Les-Miserable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335739" y="1981200"/>
            <a:ext cx="2663522" cy="411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294</TotalTime>
  <Words>138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Textured</vt:lpstr>
      <vt:lpstr>Western Civilization Since 1500</vt:lpstr>
      <vt:lpstr>Neoclassicism</vt:lpstr>
      <vt:lpstr>Neoclassicism in Literature</vt:lpstr>
      <vt:lpstr>Romanticism</vt:lpstr>
      <vt:lpstr>Romantic Poetry</vt:lpstr>
      <vt:lpstr>Romantic Novels</vt:lpstr>
      <vt:lpstr>Romantic Novels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Politics/Ideas to 1830</dc:title>
  <dc:creator>jasonje</dc:creator>
  <cp:lastModifiedBy>Jason</cp:lastModifiedBy>
  <cp:revision>4</cp:revision>
  <dcterms:created xsi:type="dcterms:W3CDTF">2006-09-21T12:29:54Z</dcterms:created>
  <dcterms:modified xsi:type="dcterms:W3CDTF">2012-01-04T21:00:49Z</dcterms:modified>
</cp:coreProperties>
</file>