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1/8/2012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4AB02A5-4FE5-49D9-9E24-09F23B90C450}" type="datetimeFigureOut">
              <a:rPr lang="en-US" smtClean="0"/>
              <a:pPr/>
              <a:t>1/8/2012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pPr algn="r" eaLnBrk="1" latinLnBrk="0" hangingPunct="1"/>
              <a:t>1/8/2012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pPr algn="ctr" eaLnBrk="1" latinLnBrk="0" hangingPunct="1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Since 1500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19: Industrial Revolution in Britain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Review: Agricultural Revolution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farming techniques increase agricultural yields in Britain and Low Countries</a:t>
            </a:r>
          </a:p>
          <a:p>
            <a:r>
              <a:rPr lang="en-US" dirty="0" smtClean="0"/>
              <a:t>Enclosure pressures peasants to move</a:t>
            </a:r>
          </a:p>
          <a:p>
            <a:r>
              <a:rPr lang="en-US" dirty="0" smtClean="0"/>
              <a:t>More involvement in manufacturing through the “putting-out” system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Industrial Revolution?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Mass production for mass </a:t>
            </a:r>
            <a:r>
              <a:rPr lang="en-US" dirty="0" smtClean="0"/>
              <a:t>consumption</a:t>
            </a:r>
          </a:p>
          <a:p>
            <a:r>
              <a:rPr lang="en-US" dirty="0" smtClean="0"/>
              <a:t>Production shifts: labor-</a:t>
            </a:r>
            <a:r>
              <a:rPr lang="en-US" dirty="0" err="1" smtClean="0"/>
              <a:t>intensive</a:t>
            </a:r>
            <a:r>
              <a:rPr lang="en-US" dirty="0" err="1" smtClean="0">
                <a:sym typeface="Wingdings" pitchFamily="2" charset="2"/>
              </a:rPr>
              <a:t>capital</a:t>
            </a:r>
            <a:r>
              <a:rPr lang="en-US" dirty="0" smtClean="0">
                <a:sym typeface="Wingdings" pitchFamily="2" charset="2"/>
              </a:rPr>
              <a:t>-intensive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Productivity </a:t>
            </a:r>
            <a:r>
              <a:rPr lang="en-US" smtClean="0">
                <a:sym typeface="Wingdings" pitchFamily="2" charset="2"/>
              </a:rPr>
              <a:t>increases dramatically</a:t>
            </a:r>
            <a:endParaRPr lang="en-US" dirty="0" smtClean="0">
              <a:sym typeface="Wingdings" pitchFamily="2" charset="2"/>
            </a:endParaRPr>
          </a:p>
          <a:p>
            <a:pPr lvl="1"/>
            <a:r>
              <a:rPr lang="en-US" dirty="0" smtClean="0">
                <a:sym typeface="Wingdings" pitchFamily="2" charset="2"/>
              </a:rPr>
              <a:t>New sources of power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Power machinery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Britain?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Decent natural resources (coal, tin) and waterways</a:t>
            </a:r>
          </a:p>
          <a:p>
            <a:r>
              <a:rPr lang="en-US" dirty="0" smtClean="0"/>
              <a:t>Less prejudice against commerce</a:t>
            </a:r>
          </a:p>
          <a:p>
            <a:r>
              <a:rPr lang="en-US" dirty="0" smtClean="0"/>
              <a:t>Flexibility of society and economy</a:t>
            </a:r>
          </a:p>
          <a:p>
            <a:pPr lvl="1"/>
            <a:r>
              <a:rPr lang="en-US" dirty="0" smtClean="0"/>
              <a:t>Inventors profit </a:t>
            </a:r>
            <a:r>
              <a:rPr lang="en-US" dirty="0" smtClean="0"/>
              <a:t>by responding to consumer desires</a:t>
            </a:r>
          </a:p>
          <a:p>
            <a:pPr lvl="1"/>
            <a:r>
              <a:rPr lang="en-US" dirty="0" smtClean="0"/>
              <a:t>No central plan (although some infrastructure spending by government)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Textiles Lead the Way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Increasing population </a:t>
            </a:r>
            <a:r>
              <a:rPr lang="en-US" dirty="0" smtClean="0">
                <a:sym typeface="Wingdings" pitchFamily="2" charset="2"/>
              </a:rPr>
              <a:t> higher demand</a:t>
            </a:r>
          </a:p>
          <a:p>
            <a:r>
              <a:rPr lang="en-US" dirty="0" smtClean="0">
                <a:sym typeface="Wingdings" pitchFamily="2" charset="2"/>
              </a:rPr>
              <a:t>Wool  cotton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India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United States</a:t>
            </a:r>
          </a:p>
          <a:p>
            <a:r>
              <a:rPr lang="en-US" dirty="0" smtClean="0">
                <a:sym typeface="Wingdings" pitchFamily="2" charset="2"/>
              </a:rPr>
              <a:t>Inventions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John Kay—flying shuttle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James Hargreaves—spinning jenny</a:t>
            </a:r>
            <a:endParaRPr lang="en-US" dirty="0"/>
          </a:p>
        </p:txBody>
      </p:sp>
      <p:pic>
        <p:nvPicPr>
          <p:cNvPr id="5" name="Content Placeholder 4" descr="spinningjenny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181600" y="2362200"/>
            <a:ext cx="3617669" cy="26336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Textiles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More inventions</a:t>
            </a:r>
          </a:p>
          <a:p>
            <a:pPr lvl="1"/>
            <a:r>
              <a:rPr lang="en-US" dirty="0" smtClean="0"/>
              <a:t>Richard Arkwright—water frame</a:t>
            </a:r>
          </a:p>
          <a:p>
            <a:pPr lvl="1"/>
            <a:r>
              <a:rPr lang="en-US" dirty="0" smtClean="0"/>
              <a:t>Samuel Crompton—water mule</a:t>
            </a:r>
          </a:p>
          <a:p>
            <a:pPr lvl="1"/>
            <a:r>
              <a:rPr lang="en-US" dirty="0" smtClean="0"/>
              <a:t>Edmund Cartwright—power loom</a:t>
            </a:r>
          </a:p>
          <a:p>
            <a:r>
              <a:rPr lang="en-US" dirty="0" smtClean="0"/>
              <a:t>Factory system</a:t>
            </a:r>
          </a:p>
          <a:p>
            <a:pPr lvl="1"/>
            <a:r>
              <a:rPr lang="en-US" dirty="0" smtClean="0"/>
              <a:t>Workers </a:t>
            </a:r>
            <a:r>
              <a:rPr lang="en-US" dirty="0" smtClean="0">
                <a:sym typeface="Wingdings" pitchFamily="2" charset="2"/>
              </a:rPr>
              <a:t> machines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Population movements</a:t>
            </a:r>
            <a:endParaRPr lang="en-US" dirty="0"/>
          </a:p>
        </p:txBody>
      </p:sp>
      <p:pic>
        <p:nvPicPr>
          <p:cNvPr id="5" name="Content Placeholder 4" descr="Arkwright-Mill-Cromford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5276850" y="2057717"/>
            <a:ext cx="3657600" cy="359664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Power Sources</a:t>
            </a:r>
            <a:endParaRPr lang="en-US" dirty="0"/>
          </a:p>
        </p:txBody>
      </p:sp>
      <p:pic>
        <p:nvPicPr>
          <p:cNvPr id="5" name="Content Placeholder 4" descr="Watt-Steam-Engin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66800" y="1905000"/>
            <a:ext cx="4314386" cy="32004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Coal</a:t>
            </a:r>
          </a:p>
          <a:p>
            <a:pPr lvl="1"/>
            <a:r>
              <a:rPr lang="en-US" dirty="0" smtClean="0"/>
              <a:t>Easy deposits tapped quickly; deep mining needed</a:t>
            </a:r>
          </a:p>
          <a:p>
            <a:pPr lvl="1"/>
            <a:r>
              <a:rPr lang="en-US" dirty="0" smtClean="0"/>
              <a:t>Thomas </a:t>
            </a:r>
            <a:r>
              <a:rPr lang="en-US" dirty="0" err="1" smtClean="0"/>
              <a:t>Newcomen</a:t>
            </a:r>
            <a:r>
              <a:rPr lang="en-US" dirty="0" smtClean="0"/>
              <a:t>—steam engine</a:t>
            </a:r>
          </a:p>
          <a:p>
            <a:r>
              <a:rPr lang="en-US" dirty="0" smtClean="0"/>
              <a:t>James Watt—condensing steam engine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Transportation Improvements</a:t>
            </a:r>
            <a:endParaRPr lang="en-US" dirty="0"/>
          </a:p>
        </p:txBody>
      </p:sp>
      <p:pic>
        <p:nvPicPr>
          <p:cNvPr id="5" name="Content Placeholder 4" descr="Bridgewater-Canal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1066799" y="2133600"/>
            <a:ext cx="4380837" cy="2514600"/>
          </a:xfrm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Transportation follows production</a:t>
            </a:r>
          </a:p>
          <a:p>
            <a:pPr lvl="1"/>
            <a:r>
              <a:rPr lang="en-US" dirty="0" smtClean="0"/>
              <a:t>Raw materials </a:t>
            </a:r>
            <a:r>
              <a:rPr lang="en-US" dirty="0" smtClean="0">
                <a:sym typeface="Wingdings" pitchFamily="2" charset="2"/>
              </a:rPr>
              <a:t> factories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Finished goods  markets</a:t>
            </a:r>
          </a:p>
          <a:p>
            <a:pPr lvl="1"/>
            <a:r>
              <a:rPr lang="en-US" dirty="0" smtClean="0">
                <a:sym typeface="Wingdings" pitchFamily="2" charset="2"/>
              </a:rPr>
              <a:t>Workers  factories</a:t>
            </a:r>
          </a:p>
          <a:p>
            <a:r>
              <a:rPr lang="en-US" dirty="0" smtClean="0">
                <a:sym typeface="Wingdings" pitchFamily="2" charset="2"/>
              </a:rPr>
              <a:t>Canals</a:t>
            </a:r>
          </a:p>
          <a:p>
            <a:r>
              <a:rPr lang="en-US" dirty="0" smtClean="0">
                <a:sym typeface="Wingdings" pitchFamily="2" charset="2"/>
              </a:rPr>
              <a:t>Railroads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Urbanization</a:t>
            </a:r>
          </a:p>
          <a:p>
            <a:r>
              <a:rPr lang="en-US" dirty="0" smtClean="0"/>
              <a:t>Population growth</a:t>
            </a:r>
          </a:p>
          <a:p>
            <a:r>
              <a:rPr lang="en-US" dirty="0" smtClean="0"/>
              <a:t>Unprecedented capital accumulation</a:t>
            </a:r>
          </a:p>
          <a:p>
            <a:r>
              <a:rPr lang="en-US" dirty="0" smtClean="0"/>
              <a:t>Rising standards of living</a:t>
            </a:r>
          </a:p>
          <a:p>
            <a:pPr lvl="1"/>
            <a:r>
              <a:rPr lang="en-US" dirty="0" smtClean="0"/>
              <a:t>Working conditions</a:t>
            </a:r>
          </a:p>
          <a:p>
            <a:pPr lvl="1"/>
            <a:r>
              <a:rPr lang="en-US" dirty="0" smtClean="0"/>
              <a:t>Diet, housing,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90</TotalTime>
  <Words>207</Words>
  <Application>Microsoft Office PowerPoint</Application>
  <PresentationFormat>On-screen Show (4:3)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Solstice</vt:lpstr>
      <vt:lpstr>Western Civilization Since 1500</vt:lpstr>
      <vt:lpstr>Review: Agricultural Revolution</vt:lpstr>
      <vt:lpstr>What is the Industrial Revolution?</vt:lpstr>
      <vt:lpstr>Why Britain?</vt:lpstr>
      <vt:lpstr>Textiles Lead the Way</vt:lpstr>
      <vt:lpstr>Textiles (2)</vt:lpstr>
      <vt:lpstr>New Power Sources</vt:lpstr>
      <vt:lpstr>Transportation Improvements</vt:lpstr>
      <vt:lpstr>Changes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Western Civilization Since 1500</dc:title>
  <dc:creator>Jason</dc:creator>
  <cp:lastModifiedBy>Jason</cp:lastModifiedBy>
  <cp:revision>3</cp:revision>
  <dcterms:created xsi:type="dcterms:W3CDTF">2011-12-31T00:44:56Z</dcterms:created>
  <dcterms:modified xsi:type="dcterms:W3CDTF">2012-01-09T03:47:15Z</dcterms:modified>
</cp:coreProperties>
</file>