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7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58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359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360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36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F8586D1-9ADD-4314-920A-A626289B9B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BD350-B571-47B2-B1A3-34FD44F5DF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1F202-72CD-4395-9348-B76C312F7B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E1FED4F-5AFD-4CBD-9DF7-DA1529E333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6CEDDA7-0D55-43CC-85CA-51174C915D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1C0D3C6-66CE-487F-9F00-061869A246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DB33A-D253-4353-8589-C2CB10385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6D835-BC58-4DA0-B03F-6088089BB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7E2D5-3BC6-440B-8416-8EEB1ADBE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8CED2-6F8E-4D8F-B350-2FEB51D1F8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4D9BA-99F5-44E0-A7ED-FD8FA77109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A59B0-4F82-4049-840D-A89205FCD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33936-8B2B-40D7-B676-FF27A8A958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943E8-45A9-45D0-8019-7D0AE18387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336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3337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E0E281C-CBD0-4622-BDA5-4C7FA9EF387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16: 18</a:t>
            </a:r>
            <a:r>
              <a:rPr lang="en-US" baseline="30000" dirty="0" smtClean="0"/>
              <a:t>th</a:t>
            </a:r>
            <a:r>
              <a:rPr lang="en-US" dirty="0" smtClean="0"/>
              <a:t>-Century Economy and Society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Economy</a:t>
            </a:r>
            <a:endParaRPr lang="en-US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err="1" smtClean="0"/>
              <a:t>Manorialism</a:t>
            </a:r>
            <a:endParaRPr lang="en-US" sz="2800" dirty="0"/>
          </a:p>
          <a:p>
            <a:r>
              <a:rPr lang="en-US" sz="2800" dirty="0" smtClean="0"/>
              <a:t>Features of manor</a:t>
            </a:r>
          </a:p>
          <a:p>
            <a:r>
              <a:rPr lang="en-US" sz="2800" dirty="0" smtClean="0"/>
              <a:t>Mutual obligations</a:t>
            </a:r>
          </a:p>
          <a:p>
            <a:r>
              <a:rPr lang="en-US" sz="2800" dirty="0" smtClean="0"/>
              <a:t>Farming methods</a:t>
            </a:r>
          </a:p>
          <a:p>
            <a:pPr lvl="1"/>
            <a:r>
              <a:rPr lang="en-US" sz="2400" dirty="0" smtClean="0"/>
              <a:t>2-field and 3-field systems</a:t>
            </a:r>
          </a:p>
          <a:p>
            <a:pPr lvl="1"/>
            <a:r>
              <a:rPr lang="en-US" sz="2400" dirty="0" smtClean="0"/>
              <a:t>Low yields</a:t>
            </a:r>
            <a:endParaRPr lang="en-US" sz="2400" dirty="0"/>
          </a:p>
        </p:txBody>
      </p:sp>
      <p:pic>
        <p:nvPicPr>
          <p:cNvPr id="46087" name="Picture 7" descr="Medieval Mano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27663" y="1752600"/>
            <a:ext cx="2784475" cy="4114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Agricultural “Revolution”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Landlords’ problem: fixed rents in a period of inflation</a:t>
            </a:r>
          </a:p>
          <a:p>
            <a:r>
              <a:rPr lang="en-US" dirty="0"/>
              <a:t>Solution: open-field system </a:t>
            </a:r>
            <a:r>
              <a:rPr lang="en-US" dirty="0">
                <a:sym typeface="Wingdings" pitchFamily="2" charset="2"/>
              </a:rPr>
              <a:t> enclosure</a:t>
            </a:r>
          </a:p>
          <a:p>
            <a:pPr lvl="1"/>
            <a:r>
              <a:rPr lang="en-US" dirty="0"/>
              <a:t>Common lands fenced off by landowners</a:t>
            </a:r>
          </a:p>
          <a:p>
            <a:pPr lvl="1"/>
            <a:r>
              <a:rPr lang="en-US" dirty="0"/>
              <a:t>Landless often, in effect, forced off land</a:t>
            </a:r>
          </a:p>
          <a:p>
            <a:pPr lvl="1"/>
            <a:r>
              <a:rPr lang="en-US" dirty="0"/>
              <a:t>Improved incentives and efficiency</a:t>
            </a:r>
            <a:endParaRPr lang="en-US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“High Farming”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30725"/>
          </a:xfrm>
        </p:spPr>
        <p:txBody>
          <a:bodyPr/>
          <a:lstStyle/>
          <a:p>
            <a:r>
              <a:rPr lang="en-US" sz="2800" dirty="0"/>
              <a:t>No more fallow fields</a:t>
            </a:r>
          </a:p>
          <a:p>
            <a:r>
              <a:rPr lang="en-US" sz="2800" dirty="0"/>
              <a:t>Crop rotation</a:t>
            </a:r>
          </a:p>
          <a:p>
            <a:pPr lvl="1"/>
            <a:r>
              <a:rPr lang="en-US" sz="2400" dirty="0"/>
              <a:t>Nitrate-</a:t>
            </a:r>
            <a:r>
              <a:rPr lang="en-US" sz="2400" dirty="0" err="1"/>
              <a:t>replenishers</a:t>
            </a:r>
            <a:endParaRPr lang="en-US" sz="2400" dirty="0"/>
          </a:p>
          <a:p>
            <a:pPr lvl="2"/>
            <a:r>
              <a:rPr lang="en-US" sz="2000" dirty="0"/>
              <a:t>Turnips, clover, etc.</a:t>
            </a:r>
          </a:p>
          <a:p>
            <a:pPr lvl="2"/>
            <a:r>
              <a:rPr lang="en-US" sz="2000" dirty="0"/>
              <a:t>Doubled as fodder</a:t>
            </a:r>
          </a:p>
          <a:p>
            <a:r>
              <a:rPr lang="en-US" sz="2800" dirty="0"/>
              <a:t>Convertible husbandry</a:t>
            </a:r>
          </a:p>
        </p:txBody>
      </p:sp>
      <p:pic>
        <p:nvPicPr>
          <p:cNvPr id="16388" name="Picture 4" descr="crop rotation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52963" y="1665288"/>
            <a:ext cx="4033837" cy="43989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“High Farming” 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52963" y="1600200"/>
            <a:ext cx="4033837" cy="4530725"/>
          </a:xfrm>
        </p:spPr>
        <p:txBody>
          <a:bodyPr/>
          <a:lstStyle/>
          <a:p>
            <a:r>
              <a:rPr lang="en-US" sz="2800" dirty="0"/>
              <a:t>Seed-drilling replaced broad-cast seeding</a:t>
            </a:r>
          </a:p>
          <a:p>
            <a:r>
              <a:rPr lang="en-US" sz="2800" dirty="0"/>
              <a:t>Advances in plowing</a:t>
            </a:r>
          </a:p>
          <a:p>
            <a:pPr lvl="1"/>
            <a:r>
              <a:rPr lang="en-US" sz="2400" dirty="0"/>
              <a:t>All-metal plows</a:t>
            </a:r>
          </a:p>
          <a:p>
            <a:pPr lvl="1"/>
            <a:r>
              <a:rPr lang="en-US" sz="2400" dirty="0"/>
              <a:t>Change from oxen to horses</a:t>
            </a:r>
          </a:p>
          <a:p>
            <a:r>
              <a:rPr lang="en-US" sz="2800" dirty="0"/>
              <a:t>Change from sickle to scythe</a:t>
            </a:r>
          </a:p>
        </p:txBody>
      </p:sp>
      <p:pic>
        <p:nvPicPr>
          <p:cNvPr id="17412" name="Picture 4" descr="scythe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292350"/>
            <a:ext cx="4033838" cy="31464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grain yields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/>
          <a:stretch>
            <a:fillRect/>
          </a:stretch>
        </p:blipFill>
        <p:spPr bwMode="auto">
          <a:xfrm>
            <a:off x="2209800" y="228600"/>
            <a:ext cx="5638800" cy="662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Cottage Industry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Enclosure and high farming “freed” many agricultural laborers to work in manufacturing</a:t>
            </a:r>
          </a:p>
          <a:p>
            <a:r>
              <a:rPr lang="en-US" dirty="0"/>
              <a:t>“Putting-out” system</a:t>
            </a:r>
          </a:p>
          <a:p>
            <a:pPr lvl="1"/>
            <a:r>
              <a:rPr lang="en-US" dirty="0"/>
              <a:t>Merchant buys raw materials (e.g. wool) in bulk</a:t>
            </a:r>
          </a:p>
          <a:p>
            <a:pPr lvl="1"/>
            <a:r>
              <a:rPr lang="en-US" dirty="0"/>
              <a:t>He deployed them to villages for processing (e.g. spinning, weaving)</a:t>
            </a:r>
          </a:p>
          <a:p>
            <a:pPr lvl="1"/>
            <a:r>
              <a:rPr lang="en-US" dirty="0"/>
              <a:t>He paid villagers a wage, collected the finished product, and re-sold it for a profit in another market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273</TotalTime>
  <Words>183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Maple</vt:lpstr>
      <vt:lpstr>Western Civilization Since 1500</vt:lpstr>
      <vt:lpstr>Traditional Economy</vt:lpstr>
      <vt:lpstr>Agricultural “Revolution”</vt:lpstr>
      <vt:lpstr>“High Farming” (1)</vt:lpstr>
      <vt:lpstr>“High Farming” (2)</vt:lpstr>
      <vt:lpstr>Slide 6</vt:lpstr>
      <vt:lpstr>Cottage Industry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Modern Society</dc:title>
  <dc:creator>jasonje</dc:creator>
  <cp:lastModifiedBy>Jason</cp:lastModifiedBy>
  <cp:revision>6</cp:revision>
  <dcterms:created xsi:type="dcterms:W3CDTF">2006-03-31T22:02:29Z</dcterms:created>
  <dcterms:modified xsi:type="dcterms:W3CDTF">2011-12-17T22:58:29Z</dcterms:modified>
</cp:coreProperties>
</file>