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2" r:id="rId4"/>
    <p:sldId id="273" r:id="rId5"/>
    <p:sldId id="274" r:id="rId6"/>
    <p:sldId id="275" r:id="rId7"/>
    <p:sldId id="276" r:id="rId8"/>
    <p:sldId id="27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83" autoAdjust="0"/>
  </p:normalViewPr>
  <p:slideViewPr>
    <p:cSldViewPr>
      <p:cViewPr varScale="1">
        <p:scale>
          <a:sx n="68" d="100"/>
          <a:sy n="68" d="100"/>
        </p:scale>
        <p:origin x="-20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05B0E00-A9C5-4DB1-A92B-32605173C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7A9696-007C-4B3F-98F6-C239C4F0B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AC82CB-3AAA-4FD1-A22A-005EBB2C058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8505-176B-4AF3-918A-DF3C3D0CD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40F03-CAF1-43DD-8C4F-400EB1C92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8F517-97CD-4910-8AA4-A32384AC6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55248-CC6E-49C0-8E7F-C4E957014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403A8-271F-4A73-9EE5-3D4CB3377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16AEA-F906-439F-91E3-8F7A6B58D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E733-864B-4D50-BDB2-ADC4C0218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8FA66-2C05-4275-B2E4-6BE17DEE1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EF383-2932-43B5-835A-607D8DEBC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914E-C390-4068-AF1C-5B1155F8B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4845E-75C6-4235-A80B-DCEF22EAF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E4B32-AC09-4FA2-804C-1128298A0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F276E-B029-4E61-A4BB-AE8ADC062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1D722C2-CDBD-43E9-B035-C167B517F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13: The Enlightenment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“What Is Enlightenment?”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Erosion of traditional authority</a:t>
            </a:r>
          </a:p>
          <a:p>
            <a:pPr lvl="1" eaLnBrk="1" hangingPunct="1"/>
            <a:r>
              <a:rPr lang="en-US" dirty="0" smtClean="0"/>
              <a:t>Revelation (Bible)</a:t>
            </a:r>
          </a:p>
          <a:p>
            <a:pPr lvl="1" eaLnBrk="1" hangingPunct="1"/>
            <a:r>
              <a:rPr lang="en-US" dirty="0" smtClean="0"/>
              <a:t>Classical texts</a:t>
            </a:r>
          </a:p>
          <a:p>
            <a:pPr lvl="1" eaLnBrk="1" hangingPunct="1"/>
            <a:r>
              <a:rPr lang="en-US" dirty="0" smtClean="0"/>
              <a:t>Aristocracy</a:t>
            </a:r>
          </a:p>
          <a:p>
            <a:pPr eaLnBrk="1" hangingPunct="1"/>
            <a:r>
              <a:rPr lang="en-US" dirty="0" smtClean="0"/>
              <a:t>New authority is human reason</a:t>
            </a:r>
          </a:p>
          <a:p>
            <a:pPr lvl="1" eaLnBrk="1" hangingPunct="1"/>
            <a:r>
              <a:rPr lang="en-US" i="1" dirty="0" err="1" smtClean="0"/>
              <a:t>Philosophes</a:t>
            </a:r>
            <a:r>
              <a:rPr lang="en-US" dirty="0" smtClean="0"/>
              <a:t>—anti-nobility, anti-church</a:t>
            </a:r>
            <a:endParaRPr lang="en-US" i="1" dirty="0" smtClean="0"/>
          </a:p>
          <a:p>
            <a:pPr lvl="1" eaLnBrk="1" hangingPunct="1"/>
            <a:r>
              <a:rPr lang="en-US" dirty="0" smtClean="0"/>
              <a:t>Religion (deism)</a:t>
            </a:r>
          </a:p>
          <a:p>
            <a:pPr lvl="1" eaLnBrk="1" hangingPunct="1"/>
            <a:r>
              <a:rPr lang="en-US" dirty="0" smtClean="0"/>
              <a:t>Political theory (social contract)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Locke (1632-1704)</a:t>
            </a:r>
          </a:p>
          <a:p>
            <a:pPr lvl="1"/>
            <a:r>
              <a:rPr lang="en-US" i="1" dirty="0" smtClean="0"/>
              <a:t>Essay Concerning Human Understanding</a:t>
            </a:r>
            <a:endParaRPr lang="en-US" dirty="0" smtClean="0"/>
          </a:p>
          <a:p>
            <a:pPr lvl="1"/>
            <a:r>
              <a:rPr lang="en-US" dirty="0" smtClean="0"/>
              <a:t>Human mind is a </a:t>
            </a:r>
            <a:r>
              <a:rPr lang="en-US" i="1" dirty="0" smtClean="0"/>
              <a:t>tabula rasa</a:t>
            </a:r>
            <a:r>
              <a:rPr lang="en-US" dirty="0" smtClean="0"/>
              <a:t> at birth</a:t>
            </a:r>
          </a:p>
          <a:p>
            <a:r>
              <a:rPr lang="en-US" dirty="0" smtClean="0"/>
              <a:t>David Hume (1711-1776)</a:t>
            </a:r>
          </a:p>
          <a:p>
            <a:pPr lvl="1"/>
            <a:r>
              <a:rPr lang="en-US" i="1" dirty="0" smtClean="0"/>
              <a:t>An Enquiry Concerning Human Understanding</a:t>
            </a:r>
            <a:endParaRPr lang="en-US" dirty="0" smtClean="0"/>
          </a:p>
          <a:p>
            <a:pPr lvl="1"/>
            <a:r>
              <a:rPr lang="en-US" dirty="0" smtClean="0"/>
              <a:t>Human mind unable to discern causality</a:t>
            </a:r>
          </a:p>
          <a:p>
            <a:pPr lvl="1"/>
            <a:r>
              <a:rPr lang="en-US" dirty="0" smtClean="0"/>
              <a:t>Influential argument against miracles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Enlightenment Political Theories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“Rational” theories of the State</a:t>
            </a:r>
          </a:p>
          <a:p>
            <a:pPr lvl="1" eaLnBrk="1" hangingPunct="1"/>
            <a:r>
              <a:rPr lang="en-US" dirty="0" smtClean="0"/>
              <a:t>Absolutism—State controls everything</a:t>
            </a:r>
          </a:p>
          <a:p>
            <a:pPr lvl="1" eaLnBrk="1" hangingPunct="1"/>
            <a:r>
              <a:rPr lang="en-US" dirty="0" smtClean="0"/>
              <a:t>Constitutionalism—State power is strictly limited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Thomas Hobbes (1588-1679)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Most controversial philosopher of mid-17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</a:t>
            </a:r>
          </a:p>
          <a:p>
            <a:pPr eaLnBrk="1" hangingPunct="1"/>
            <a:r>
              <a:rPr lang="en-US" sz="2800" i="1" dirty="0" smtClean="0"/>
              <a:t>Leviathan</a:t>
            </a:r>
            <a:r>
              <a:rPr lang="en-US" sz="2800" dirty="0" smtClean="0"/>
              <a:t> (1651)</a:t>
            </a:r>
            <a:endParaRPr lang="en-US" sz="2800" i="1" dirty="0" smtClean="0"/>
          </a:p>
          <a:p>
            <a:pPr eaLnBrk="1" hangingPunct="1"/>
            <a:r>
              <a:rPr lang="en-US" sz="2800" dirty="0" smtClean="0"/>
              <a:t>Imaginary “state of nature”</a:t>
            </a:r>
          </a:p>
          <a:p>
            <a:pPr eaLnBrk="1" hangingPunct="1"/>
            <a:r>
              <a:rPr lang="en-US" sz="2800" dirty="0" smtClean="0"/>
              <a:t>The “social contract” creates the State, a “</a:t>
            </a:r>
            <a:r>
              <a:rPr lang="en-US" sz="2800" dirty="0" err="1" smtClean="0"/>
              <a:t>mortall</a:t>
            </a:r>
            <a:r>
              <a:rPr lang="en-US" sz="2800" dirty="0" smtClean="0"/>
              <a:t> God”</a:t>
            </a:r>
          </a:p>
        </p:txBody>
      </p:sp>
      <p:pic>
        <p:nvPicPr>
          <p:cNvPr id="8196" name="Picture 6" descr="hobbes-leviatha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1295400"/>
            <a:ext cx="3711575" cy="5562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Jean-Jacques Rousseau (1712-1788)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dirty="0" err="1" smtClean="0"/>
              <a:t>France</a:t>
            </a:r>
            <a:r>
              <a:rPr lang="en-US" sz="2800" dirty="0" err="1" smtClean="0">
                <a:sym typeface="Wingdings" pitchFamily="2" charset="2"/>
              </a:rPr>
              <a:t>Switzerland</a:t>
            </a:r>
            <a:endParaRPr lang="en-US" sz="2800" dirty="0" smtClean="0">
              <a:sym typeface="Wingdings" pitchFamily="2" charset="2"/>
            </a:endParaRPr>
          </a:p>
          <a:p>
            <a:pPr eaLnBrk="1" hangingPunct="1"/>
            <a:r>
              <a:rPr lang="en-US" sz="2800" i="1" dirty="0" smtClean="0">
                <a:sym typeface="Wingdings" pitchFamily="2" charset="2"/>
              </a:rPr>
              <a:t>The Social Contract</a:t>
            </a:r>
            <a:r>
              <a:rPr lang="en-US" sz="2800" dirty="0" smtClean="0">
                <a:sym typeface="Wingdings" pitchFamily="2" charset="2"/>
              </a:rPr>
              <a:t> (1762)</a:t>
            </a: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The “noble savage”</a:t>
            </a: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Society corrupts Man</a:t>
            </a: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The State must have power in order to help perfect Man</a:t>
            </a:r>
            <a:endParaRPr lang="en-US" sz="2800" i="1" dirty="0" smtClean="0">
              <a:sym typeface="Wingdings" pitchFamily="2" charset="2"/>
            </a:endParaRPr>
          </a:p>
        </p:txBody>
      </p:sp>
      <p:pic>
        <p:nvPicPr>
          <p:cNvPr id="9220" name="Picture 6" descr="rousseau-Social Contrac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371600"/>
            <a:ext cx="3036888" cy="5486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Hobbes vs. Rousseau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Differences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Views of human nature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Outlooks for humanity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Similarities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Abandonment of Biblical presuppositions for “rational” speculation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Absolutism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Negligence of “mediating institutions” (family, church, guilds,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Constitutionalism and Locke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Two Treatises on Civil Government</a:t>
            </a:r>
            <a:endParaRPr lang="en-US" dirty="0" smtClean="0"/>
          </a:p>
          <a:p>
            <a:r>
              <a:rPr lang="en-US" dirty="0" smtClean="0"/>
              <a:t>State of nature</a:t>
            </a:r>
          </a:p>
          <a:p>
            <a:r>
              <a:rPr lang="en-US" dirty="0" smtClean="0"/>
              <a:t>Distinctive notion of property and rights</a:t>
            </a:r>
          </a:p>
          <a:p>
            <a:r>
              <a:rPr lang="en-US" dirty="0" smtClean="0"/>
              <a:t>Right of resistance if ruler breaks the social contract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553</TotalTime>
  <Words>235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Mountain Top</vt:lpstr>
      <vt:lpstr>Western Civilization Since 1500</vt:lpstr>
      <vt:lpstr>“What Is Enlightenment?”</vt:lpstr>
      <vt:lpstr>Empiricism</vt:lpstr>
      <vt:lpstr>Enlightenment Political Theories</vt:lpstr>
      <vt:lpstr>Thomas Hobbes (1588-1679)</vt:lpstr>
      <vt:lpstr>Jean-Jacques Rousseau (1712-1788)</vt:lpstr>
      <vt:lpstr>Hobbes vs. Rousseau</vt:lpstr>
      <vt:lpstr>Constitutionalism and Locke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</dc:title>
  <dc:creator>jasonje</dc:creator>
  <cp:lastModifiedBy>Jason</cp:lastModifiedBy>
  <cp:revision>26</cp:revision>
  <dcterms:created xsi:type="dcterms:W3CDTF">2005-06-22T20:18:47Z</dcterms:created>
  <dcterms:modified xsi:type="dcterms:W3CDTF">2011-12-17T00:15:17Z</dcterms:modified>
</cp:coreProperties>
</file>