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4" r:id="rId6"/>
    <p:sldId id="267" r:id="rId7"/>
    <p:sldId id="260" r:id="rId8"/>
    <p:sldId id="262" r:id="rId9"/>
    <p:sldId id="266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>
      <p:cViewPr varScale="1">
        <p:scale>
          <a:sx n="86" d="100"/>
          <a:sy n="86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8371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5837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8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8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8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8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8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8385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58386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87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88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89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0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1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2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3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4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5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6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7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8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99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0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1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2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3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4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5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6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7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8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09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0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1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2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3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4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5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6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7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8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19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0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1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2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3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4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5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6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7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8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29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0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1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2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3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4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5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6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7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8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39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0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1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2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3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4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5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6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7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8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49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450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1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2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3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4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5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6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7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8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59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0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1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2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3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4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5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6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7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8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69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0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1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2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3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4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5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6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7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8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79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0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1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2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3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4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5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6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7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8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89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0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1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2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3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4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5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6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7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8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99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00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01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02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03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04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05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06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07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08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09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10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11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12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13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14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15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16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17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18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19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520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8521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522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8523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8524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8525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75C6DD38-579A-4542-9237-4CB421C623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AE6BB-7FA0-48A0-BADF-9031DBA7E4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CFCCC-09D2-4977-ABDC-076519A4C8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E74493C1-3735-460F-BB99-5F2A6A10CC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07B33887-7255-419E-BF1B-E6DF539182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DED91-E923-442C-A4FE-9DC2BB55DA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9910F-CF05-48EA-9425-F3EC55D24F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53B58-13EE-4EE8-A662-75275E32EE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FBC32-441A-4150-B490-38F9FBA0FE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ABBC0-4594-43D9-8701-A7D4160AB0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9DFD5-6EB1-4255-B329-25E994C1B6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95D39-488B-4C3D-958D-25BABF2C56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518F0-995C-49A8-8A27-5598AA56E1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7347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57348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49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0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1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2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3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4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5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6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7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8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9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0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7361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57362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3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4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5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6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7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8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9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0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1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2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3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4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5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6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7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8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79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0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1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2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3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4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5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6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7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8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89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0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1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2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3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4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5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6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7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8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99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0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1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2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3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4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5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6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7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8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09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0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1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2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3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4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5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6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7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8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9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0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1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2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3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4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5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26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7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8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9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0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1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2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3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4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5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6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7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8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9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0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1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2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3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4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5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6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7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8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49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0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1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2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3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4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5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6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7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8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59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0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1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2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3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4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5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6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7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8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69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0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1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2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3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4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5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6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7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8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79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80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81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82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83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84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85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86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87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88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89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90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91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92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93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94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95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96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749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499" name="Rectangle 1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7500" name="Rectangle 1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7501" name="Rectangle 1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A1AB8B5C-7517-4BCE-AF24-C9BF652E800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7504" name="Rectangle 160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12: Scientific Revolution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Isaac Newton (1642-1727)</a:t>
            </a:r>
            <a:endParaRPr lang="en-US" dirty="0"/>
          </a:p>
        </p:txBody>
      </p:sp>
      <p:sp>
        <p:nvSpPr>
          <p:cNvPr id="115718" name="Rectangle 6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 smtClean="0"/>
              <a:t>Synthesis</a:t>
            </a:r>
            <a:endParaRPr lang="en-US" sz="2400" dirty="0"/>
          </a:p>
          <a:p>
            <a:pPr lvl="1"/>
            <a:r>
              <a:rPr lang="en-US" sz="2000" dirty="0" err="1"/>
              <a:t>Kepler</a:t>
            </a:r>
            <a:r>
              <a:rPr lang="en-US" sz="2000" dirty="0"/>
              <a:t> and Galileo</a:t>
            </a:r>
          </a:p>
          <a:p>
            <a:pPr lvl="1"/>
            <a:r>
              <a:rPr lang="en-US" sz="2000" dirty="0"/>
              <a:t>Platonism and mechanism</a:t>
            </a:r>
          </a:p>
          <a:p>
            <a:r>
              <a:rPr lang="en-US" sz="2400" dirty="0"/>
              <a:t>Discovered calculus</a:t>
            </a:r>
          </a:p>
          <a:p>
            <a:r>
              <a:rPr lang="en-US" sz="2400" dirty="0"/>
              <a:t>Theory of Gravity</a:t>
            </a:r>
          </a:p>
          <a:p>
            <a:r>
              <a:rPr lang="en-US" sz="2400" dirty="0"/>
              <a:t>Optics</a:t>
            </a:r>
          </a:p>
          <a:p>
            <a:r>
              <a:rPr lang="en-US" sz="2400" dirty="0"/>
              <a:t>Three Laws of Motion (inertia, acceleration, action-reaction)</a:t>
            </a:r>
          </a:p>
        </p:txBody>
      </p:sp>
      <p:pic>
        <p:nvPicPr>
          <p:cNvPr id="115719" name="Picture 7" descr="principia title page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6100" y="1600200"/>
            <a:ext cx="3703638" cy="44989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57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57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57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57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57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57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57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Science and Society</a:t>
            </a:r>
          </a:p>
        </p:txBody>
      </p:sp>
      <p:sp>
        <p:nvSpPr>
          <p:cNvPr id="118789" name="Rectangle 5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Elites embraced science</a:t>
            </a:r>
          </a:p>
          <a:p>
            <a:pPr lvl="1"/>
            <a:r>
              <a:rPr lang="en-US" sz="2400" dirty="0"/>
              <a:t>New institutes, academies</a:t>
            </a:r>
          </a:p>
          <a:p>
            <a:pPr lvl="1"/>
            <a:r>
              <a:rPr lang="en-US" sz="2400" dirty="0"/>
              <a:t>Royal Society </a:t>
            </a:r>
            <a:r>
              <a:rPr lang="en-US" sz="2400" dirty="0">
                <a:sym typeface="Wingdings" pitchFamily="2" charset="2"/>
              </a:rPr>
              <a:t></a:t>
            </a:r>
          </a:p>
          <a:p>
            <a:r>
              <a:rPr lang="en-US" sz="2800" dirty="0"/>
              <a:t>Universe increasingly seen as a machine instead of an organism</a:t>
            </a:r>
          </a:p>
          <a:p>
            <a:r>
              <a:rPr lang="en-US" sz="2800" dirty="0"/>
              <a:t>Groundwork for new technology, Ind. Rev.</a:t>
            </a:r>
          </a:p>
        </p:txBody>
      </p:sp>
      <p:pic>
        <p:nvPicPr>
          <p:cNvPr id="118791" name="Picture 7" descr="royal society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53000" y="1600200"/>
            <a:ext cx="3605213" cy="4572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8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8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8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8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87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Modernist Fairy-Tale</a:t>
            </a:r>
          </a:p>
        </p:txBody>
      </p:sp>
      <p:sp>
        <p:nvSpPr>
          <p:cNvPr id="10649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Middle Ages contributed nothing to science</a:t>
            </a:r>
          </a:p>
          <a:p>
            <a:pPr lvl="1"/>
            <a:r>
              <a:rPr lang="en-US" dirty="0"/>
              <a:t>Superstition reigned</a:t>
            </a:r>
          </a:p>
          <a:p>
            <a:pPr lvl="1"/>
            <a:r>
              <a:rPr lang="en-US" dirty="0"/>
              <a:t>People were stupid</a:t>
            </a:r>
          </a:p>
          <a:p>
            <a:r>
              <a:rPr lang="en-US" dirty="0"/>
              <a:t>As society became more secular and rational, scientific knowledge increased</a:t>
            </a:r>
          </a:p>
          <a:p>
            <a:r>
              <a:rPr lang="en-US" dirty="0"/>
              <a:t>There is an inherent conflict between science and Christianity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Reality . . .</a:t>
            </a:r>
          </a:p>
        </p:txBody>
      </p:sp>
      <p:sp>
        <p:nvSpPr>
          <p:cNvPr id="1075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Middle Ages did have scientific advances</a:t>
            </a:r>
          </a:p>
          <a:p>
            <a:pPr>
              <a:lnSpc>
                <a:spcPct val="90000"/>
              </a:lnSpc>
            </a:pPr>
            <a:r>
              <a:rPr lang="en-US" dirty="0"/>
              <a:t>Through the 19</a:t>
            </a:r>
            <a:r>
              <a:rPr lang="en-US" baseline="30000" dirty="0"/>
              <a:t>th</a:t>
            </a:r>
            <a:r>
              <a:rPr lang="en-US" dirty="0"/>
              <a:t> century, almost all scientists were professing Christians</a:t>
            </a:r>
          </a:p>
          <a:p>
            <a:pPr>
              <a:lnSpc>
                <a:spcPct val="90000"/>
              </a:lnSpc>
            </a:pPr>
            <a:r>
              <a:rPr lang="en-US" dirty="0"/>
              <a:t>Christianity provided </a:t>
            </a:r>
            <a:r>
              <a:rPr lang="en-US" dirty="0" smtClean="0"/>
              <a:t>an incubator </a:t>
            </a:r>
            <a:r>
              <a:rPr lang="en-US" dirty="0"/>
              <a:t>for science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Theology of dominion (nature good, not a god)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Orderly God, orderly universe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God’s creation </a:t>
            </a:r>
            <a:r>
              <a:rPr lang="en-US" i="1" dirty="0"/>
              <a:t>ex nihilo</a:t>
            </a:r>
            <a:r>
              <a:rPr lang="en-US" dirty="0"/>
              <a:t> means precision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Impetus for the Revolution</a:t>
            </a:r>
          </a:p>
        </p:txBody>
      </p:sp>
      <p:sp>
        <p:nvSpPr>
          <p:cNvPr id="1085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Question: If secularization wasn’t the driving force, what was?</a:t>
            </a:r>
          </a:p>
          <a:p>
            <a:r>
              <a:rPr lang="en-US" dirty="0"/>
              <a:t>Answer: the conflict between different ancient philosophies, all interpreted </a:t>
            </a:r>
            <a:r>
              <a:rPr lang="en-US" dirty="0" smtClean="0"/>
              <a:t>“Christianly”</a:t>
            </a:r>
            <a:endParaRPr lang="en-US" dirty="0"/>
          </a:p>
          <a:p>
            <a:pPr lvl="1"/>
            <a:r>
              <a:rPr lang="en-US" dirty="0" err="1"/>
              <a:t>Aristotelianism</a:t>
            </a:r>
            <a:endParaRPr lang="en-US" dirty="0"/>
          </a:p>
          <a:p>
            <a:pPr lvl="1"/>
            <a:r>
              <a:rPr lang="en-US" dirty="0"/>
              <a:t>Platonism</a:t>
            </a:r>
          </a:p>
          <a:p>
            <a:pPr lvl="1"/>
            <a:r>
              <a:rPr lang="en-US" dirty="0"/>
              <a:t>Mechanism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Methodologies: Induction</a:t>
            </a:r>
            <a:endParaRPr lang="en-US" dirty="0"/>
          </a:p>
        </p:txBody>
      </p:sp>
      <p:sp>
        <p:nvSpPr>
          <p:cNvPr id="1177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Francis Bacon(1561-1626)</a:t>
            </a:r>
          </a:p>
          <a:p>
            <a:pPr lvl="1"/>
            <a:r>
              <a:rPr lang="en-US" i="1" dirty="0" err="1"/>
              <a:t>Novum</a:t>
            </a:r>
            <a:r>
              <a:rPr lang="en-US" i="1" dirty="0"/>
              <a:t> </a:t>
            </a:r>
            <a:r>
              <a:rPr lang="en-US" i="1" dirty="0" err="1"/>
              <a:t>Organum</a:t>
            </a:r>
            <a:r>
              <a:rPr lang="en-US" dirty="0"/>
              <a:t>: warnings of “Idols”</a:t>
            </a:r>
          </a:p>
          <a:p>
            <a:pPr lvl="1"/>
            <a:r>
              <a:rPr lang="en-US" dirty="0"/>
              <a:t>Empiricist: </a:t>
            </a:r>
            <a:r>
              <a:rPr lang="en-US" dirty="0" smtClean="0"/>
              <a:t>emphasis on experimentation</a:t>
            </a:r>
          </a:p>
          <a:p>
            <a:r>
              <a:rPr lang="en-US" dirty="0" smtClean="0"/>
              <a:t>English examples</a:t>
            </a:r>
          </a:p>
          <a:p>
            <a:pPr lvl="1"/>
            <a:r>
              <a:rPr lang="en-US" dirty="0" smtClean="0"/>
              <a:t>William Gilbert: </a:t>
            </a:r>
            <a:r>
              <a:rPr lang="en-US" i="1" dirty="0" smtClean="0"/>
              <a:t>On the Loadstone and Magnetic Bodies</a:t>
            </a:r>
            <a:r>
              <a:rPr lang="en-US" dirty="0" smtClean="0"/>
              <a:t> (1600)</a:t>
            </a:r>
          </a:p>
          <a:p>
            <a:pPr lvl="1"/>
            <a:r>
              <a:rPr lang="en-US" dirty="0" smtClean="0"/>
              <a:t>William Harvey: </a:t>
            </a:r>
            <a:r>
              <a:rPr lang="en-US" i="1" dirty="0" smtClean="0"/>
              <a:t>Anatomical Disquisition on the Circulation of the Heart and Blood</a:t>
            </a:r>
            <a:r>
              <a:rPr lang="en-US" dirty="0" smtClean="0"/>
              <a:t> (1628)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Methodologies: Deduction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Rene Descartes (1596-1650)</a:t>
            </a:r>
          </a:p>
          <a:p>
            <a:pPr lvl="1"/>
            <a:r>
              <a:rPr lang="en-US" i="1" dirty="0" smtClean="0"/>
              <a:t>Discourse on Method</a:t>
            </a:r>
            <a:r>
              <a:rPr lang="en-US" dirty="0" smtClean="0"/>
              <a:t> and deductive reasoning</a:t>
            </a:r>
          </a:p>
          <a:p>
            <a:pPr lvl="1"/>
            <a:r>
              <a:rPr lang="en-US" dirty="0" smtClean="0"/>
              <a:t>Doubt everything, but </a:t>
            </a:r>
            <a:r>
              <a:rPr lang="en-US" i="1" dirty="0" smtClean="0"/>
              <a:t>cogito ergo sum</a:t>
            </a:r>
            <a:endParaRPr lang="en-US" dirty="0" smtClean="0"/>
          </a:p>
          <a:p>
            <a:pPr lvl="1"/>
            <a:r>
              <a:rPr lang="en-US" dirty="0" smtClean="0"/>
              <a:t>Proof of God</a:t>
            </a:r>
          </a:p>
          <a:p>
            <a:pPr lvl="1"/>
            <a:r>
              <a:rPr lang="en-US" dirty="0" smtClean="0"/>
              <a:t>God’s existence implies the world’s existence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Nicolas Copernicus (1473-1543)</a:t>
            </a:r>
          </a:p>
        </p:txBody>
      </p:sp>
      <p:sp>
        <p:nvSpPr>
          <p:cNvPr id="109573" name="Rectangle 5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Platonist dissatisfied with Aristotelian geocentric theory</a:t>
            </a:r>
          </a:p>
          <a:p>
            <a:r>
              <a:rPr lang="en-US" sz="2800" dirty="0"/>
              <a:t>Proposed heliocentric model in </a:t>
            </a:r>
            <a:r>
              <a:rPr lang="en-US" sz="2800" i="1" dirty="0"/>
              <a:t>On the Revolutions of the Heavenly Spheres</a:t>
            </a:r>
            <a:endParaRPr lang="en-US" sz="2800" dirty="0"/>
          </a:p>
          <a:p>
            <a:r>
              <a:rPr lang="en-US" sz="2800" dirty="0"/>
              <a:t>A mathematically simpler </a:t>
            </a:r>
            <a:r>
              <a:rPr lang="en-US" sz="2800" dirty="0" smtClean="0"/>
              <a:t>model</a:t>
            </a:r>
          </a:p>
          <a:p>
            <a:r>
              <a:rPr lang="en-US" sz="2800" dirty="0" smtClean="0"/>
              <a:t>Successors elaborated</a:t>
            </a:r>
            <a:endParaRPr lang="en-US" sz="2800" dirty="0"/>
          </a:p>
        </p:txBody>
      </p:sp>
      <p:pic>
        <p:nvPicPr>
          <p:cNvPr id="109577" name="Picture 9" descr="copernican model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64100" y="2263775"/>
            <a:ext cx="3762375" cy="31718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9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95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95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95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Galileo </a:t>
            </a:r>
            <a:r>
              <a:rPr lang="en-US" dirty="0" err="1" smtClean="0"/>
              <a:t>Galilei</a:t>
            </a:r>
            <a:r>
              <a:rPr lang="en-US" dirty="0" smtClean="0"/>
              <a:t> (1564-1642)</a:t>
            </a:r>
            <a:endParaRPr lang="en-US" dirty="0"/>
          </a:p>
        </p:txBody>
      </p:sp>
      <p:sp>
        <p:nvSpPr>
          <p:cNvPr id="113669" name="Rectangle 5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Mechanist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Mathematical laws govern all physical bodies (incl. planets)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Heresy trial: a martyr for science? (G.G. made dogmatic, unsubstantiated claims too)</a:t>
            </a:r>
          </a:p>
        </p:txBody>
      </p:sp>
      <p:pic>
        <p:nvPicPr>
          <p:cNvPr id="113671" name="Picture 7" descr="galileotrial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95800" y="1905000"/>
            <a:ext cx="4648200" cy="35464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Copernican Impact</a:t>
            </a:r>
          </a:p>
        </p:txBody>
      </p:sp>
      <p:sp>
        <p:nvSpPr>
          <p:cNvPr id="1208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Popular secular theory: Copernicus weakened Christianity</a:t>
            </a:r>
          </a:p>
          <a:p>
            <a:pPr lvl="1"/>
            <a:r>
              <a:rPr lang="en-US" sz="2400" dirty="0"/>
              <a:t>If earth is the center, humans are special</a:t>
            </a:r>
          </a:p>
          <a:p>
            <a:pPr lvl="1"/>
            <a:r>
              <a:rPr lang="en-US" sz="2400" dirty="0"/>
              <a:t>If not, we’re not important; where is God?</a:t>
            </a:r>
          </a:p>
          <a:p>
            <a:pPr lvl="1"/>
            <a:r>
              <a:rPr lang="en-US" sz="2400" dirty="0"/>
              <a:t>So the geocentric theory is a moral crutch</a:t>
            </a:r>
          </a:p>
          <a:p>
            <a:r>
              <a:rPr lang="en-US" sz="2800" dirty="0" smtClean="0"/>
              <a:t>But did </a:t>
            </a:r>
            <a:r>
              <a:rPr lang="en-US" sz="2800" dirty="0"/>
              <a:t>Copernicus </a:t>
            </a:r>
            <a:r>
              <a:rPr lang="en-US" sz="2800" dirty="0" smtClean="0"/>
              <a:t>provide </a:t>
            </a:r>
            <a:r>
              <a:rPr lang="en-US" sz="2800" dirty="0"/>
              <a:t>the </a:t>
            </a:r>
            <a:r>
              <a:rPr lang="en-US" sz="2800" dirty="0" smtClean="0"/>
              <a:t>crutch? </a:t>
            </a:r>
            <a:endParaRPr lang="en-US" sz="2800" dirty="0"/>
          </a:p>
          <a:p>
            <a:pPr lvl="1"/>
            <a:r>
              <a:rPr lang="en-US" sz="2400" dirty="0"/>
              <a:t>To medieval mind the center is the worst place</a:t>
            </a:r>
          </a:p>
          <a:p>
            <a:pPr lvl="1"/>
            <a:r>
              <a:rPr lang="en-US" sz="2400" dirty="0"/>
              <a:t>Drifting Earth and no God means no accountability; humans can make their own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/>
    </p:bld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2468</TotalTime>
  <Words>398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Tahoma</vt:lpstr>
      <vt:lpstr>Times New Roman</vt:lpstr>
      <vt:lpstr>Wingdings</vt:lpstr>
      <vt:lpstr>Compass</vt:lpstr>
      <vt:lpstr>Western Civilization Since 1500</vt:lpstr>
      <vt:lpstr>The Modernist Fairy-Tale</vt:lpstr>
      <vt:lpstr>In Reality . . .</vt:lpstr>
      <vt:lpstr>Impetus for the Revolution</vt:lpstr>
      <vt:lpstr>Methodologies: Induction</vt:lpstr>
      <vt:lpstr>Methodologies: Deduction</vt:lpstr>
      <vt:lpstr>Nicolas Copernicus (1473-1543)</vt:lpstr>
      <vt:lpstr>Galileo Galilei (1564-1642)</vt:lpstr>
      <vt:lpstr>Copernican Impact</vt:lpstr>
      <vt:lpstr>Isaac Newton (1642-1727)</vt:lpstr>
      <vt:lpstr>Science and Society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“Scientific Revolution”</dc:title>
  <dc:creator>jasonje</dc:creator>
  <cp:lastModifiedBy>Jason</cp:lastModifiedBy>
  <cp:revision>5</cp:revision>
  <cp:lastPrinted>1601-01-01T00:00:00Z</cp:lastPrinted>
  <dcterms:created xsi:type="dcterms:W3CDTF">2006-04-15T20:23:33Z</dcterms:created>
  <dcterms:modified xsi:type="dcterms:W3CDTF">2011-12-14T14:00:51Z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