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6" r:id="rId2"/>
    <p:sldId id="274" r:id="rId3"/>
    <p:sldId id="275" r:id="rId4"/>
    <p:sldId id="276" r:id="rId5"/>
    <p:sldId id="268" r:id="rId6"/>
    <p:sldId id="270" r:id="rId7"/>
    <p:sldId id="272" r:id="rId8"/>
    <p:sldId id="257" r:id="rId9"/>
    <p:sldId id="261" r:id="rId10"/>
    <p:sldId id="262" r:id="rId11"/>
    <p:sldId id="264" r:id="rId12"/>
    <p:sldId id="267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458" autoAdjust="0"/>
  </p:normalViewPr>
  <p:slideViewPr>
    <p:cSldViewPr>
      <p:cViewPr varScale="1">
        <p:scale>
          <a:sx n="71" d="100"/>
          <a:sy n="71" d="100"/>
        </p:scale>
        <p:origin x="-19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09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E7A8F91-2948-4E56-8746-F310E119DF3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E6779D-D880-4C6C-81BB-9AECCCD95899}" type="slidenum">
              <a:rPr lang="en-US"/>
              <a:pPr/>
              <a:t>3</a:t>
            </a:fld>
            <a:endParaRPr lang="en-US"/>
          </a:p>
        </p:txBody>
      </p:sp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slide accompanies the selection “A Calvinist Attacks Absolutism” from the reader.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5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126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512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28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5129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0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1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2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3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3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3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5136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44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45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27D9E38-7661-421E-A712-403F987CCA9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46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C47237-D9AE-47B2-AFBF-C9DEA79B16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76A8AA-D00D-4F1A-9138-B0B677B95E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B045096-70EC-42B3-BD73-0DFAB5B2F7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6B2B1B1-EC54-44FA-98F6-0E81825F22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AAF48D-CAC0-40E5-852B-17F5677108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B9820-F68F-4973-B598-7EAFAFA98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B52332-3360-4D8A-B39E-CBFED36056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7F53E-C138-4CAE-B326-2B5A76449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3DDA3A-E2C6-4C61-AE96-A76A65DC6E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442FC-8D8F-4D34-8694-13F5F5E75C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426B3-1B8E-47E1-A4A3-70E47AE23C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9A302-BA90-4EDD-9444-18B6F1F37B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0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11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9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9318275-8811-495E-A08A-B4F973DDF6BF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11: Constitutionalism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Civil War (1642-1649)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/>
              <a:t>Cavaliers vs. Roundheads</a:t>
            </a:r>
          </a:p>
          <a:p>
            <a:r>
              <a:rPr lang="en-US" sz="2800" dirty="0"/>
              <a:t>Oliver Cromwell</a:t>
            </a:r>
          </a:p>
          <a:p>
            <a:r>
              <a:rPr lang="en-US" sz="2800" dirty="0"/>
              <a:t>Presbyterians and Independents</a:t>
            </a:r>
          </a:p>
          <a:p>
            <a:r>
              <a:rPr lang="en-US" sz="2800" dirty="0"/>
              <a:t>“Root and Branch” Petition; WCF (1644)</a:t>
            </a:r>
          </a:p>
          <a:p>
            <a:r>
              <a:rPr lang="en-US" sz="2800" dirty="0"/>
              <a:t>Independents execute Charles (1/1649)</a:t>
            </a:r>
          </a:p>
        </p:txBody>
      </p:sp>
      <p:pic>
        <p:nvPicPr>
          <p:cNvPr id="15366" name="Picture 6" descr="england-1642"/>
          <p:cNvPicPr>
            <a:picLocks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04850" y="1606550"/>
            <a:ext cx="3543300" cy="44831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Interregnum (1649-1660)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/>
              <a:t>Commonwealth</a:t>
            </a:r>
          </a:p>
          <a:p>
            <a:pPr lvl="1"/>
            <a:r>
              <a:rPr lang="en-US" sz="2400" dirty="0"/>
              <a:t>Monarchy, Lords abolished</a:t>
            </a:r>
          </a:p>
          <a:p>
            <a:pPr lvl="1"/>
            <a:r>
              <a:rPr lang="en-US" sz="2400" dirty="0"/>
              <a:t>Wars (Scots, Irish, Dutch)</a:t>
            </a:r>
          </a:p>
          <a:p>
            <a:r>
              <a:rPr lang="en-US" sz="2800" dirty="0"/>
              <a:t>Protectorate</a:t>
            </a:r>
          </a:p>
          <a:p>
            <a:pPr lvl="1"/>
            <a:r>
              <a:rPr lang="en-US" sz="2400" dirty="0"/>
              <a:t>Cromwell as Lord Protector</a:t>
            </a:r>
          </a:p>
          <a:p>
            <a:pPr lvl="1"/>
            <a:r>
              <a:rPr lang="en-US" sz="2400" dirty="0"/>
              <a:t>1658 – Cromwell dies, son Richard succeeds</a:t>
            </a:r>
          </a:p>
        </p:txBody>
      </p:sp>
      <p:pic>
        <p:nvPicPr>
          <p:cNvPr id="20487" name="Picture 7" descr="oliver-cromwell"/>
          <p:cNvPicPr>
            <a:picLocks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38200" y="1905000"/>
            <a:ext cx="2949575" cy="41910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4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04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0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04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“The World Turned Upside Down”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Interregnum brought social upheaval</a:t>
            </a:r>
          </a:p>
          <a:p>
            <a:r>
              <a:rPr lang="en-US" dirty="0"/>
              <a:t>Religious sects</a:t>
            </a:r>
          </a:p>
          <a:p>
            <a:pPr lvl="1"/>
            <a:r>
              <a:rPr lang="en-US" dirty="0"/>
              <a:t>Baptists</a:t>
            </a:r>
          </a:p>
          <a:p>
            <a:pPr lvl="1"/>
            <a:r>
              <a:rPr lang="en-US" dirty="0"/>
              <a:t>Quakers</a:t>
            </a:r>
          </a:p>
          <a:p>
            <a:pPr lvl="1"/>
            <a:r>
              <a:rPr lang="en-US" dirty="0" err="1"/>
              <a:t>Ranters</a:t>
            </a:r>
            <a:endParaRPr lang="en-US" dirty="0"/>
          </a:p>
          <a:p>
            <a:r>
              <a:rPr lang="en-US" dirty="0"/>
              <a:t>Political radicals</a:t>
            </a:r>
          </a:p>
          <a:p>
            <a:pPr lvl="1"/>
            <a:r>
              <a:rPr lang="en-US" dirty="0" err="1"/>
              <a:t>Levellers</a:t>
            </a:r>
            <a:r>
              <a:rPr lang="en-US" dirty="0"/>
              <a:t> (Putney Debates)</a:t>
            </a:r>
          </a:p>
          <a:p>
            <a:pPr lvl="1"/>
            <a:r>
              <a:rPr lang="en-US" dirty="0"/>
              <a:t>Diggers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Restoration England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1660 – Gen. Monck seizes power, offers crown to Charles II (1660-1685)</a:t>
            </a:r>
          </a:p>
          <a:p>
            <a:r>
              <a:rPr lang="en-US" sz="2800" dirty="0"/>
              <a:t>Absolutism?</a:t>
            </a:r>
          </a:p>
          <a:p>
            <a:pPr lvl="1"/>
            <a:r>
              <a:rPr lang="en-US" sz="2400" dirty="0"/>
              <a:t>Royal control of army</a:t>
            </a:r>
          </a:p>
          <a:p>
            <a:pPr lvl="1"/>
            <a:r>
              <a:rPr lang="en-US" sz="2400" dirty="0"/>
              <a:t>Re-established Church</a:t>
            </a:r>
          </a:p>
          <a:p>
            <a:pPr lvl="1"/>
            <a:r>
              <a:rPr lang="en-US" sz="2400" dirty="0"/>
              <a:t>Cavalier Parliament</a:t>
            </a:r>
          </a:p>
          <a:p>
            <a:pPr lvl="1"/>
            <a:r>
              <a:rPr lang="en-US" sz="2400" dirty="0"/>
              <a:t>Clarendon Code</a:t>
            </a:r>
          </a:p>
        </p:txBody>
      </p:sp>
      <p:pic>
        <p:nvPicPr>
          <p:cNvPr id="22535" name="Picture 7" descr="charles-II_lrg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14888" y="1600200"/>
            <a:ext cx="3705225" cy="4495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2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25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Restoration England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Crises (wars, etc.)</a:t>
            </a:r>
          </a:p>
          <a:p>
            <a:r>
              <a:rPr lang="en-US" sz="2800" dirty="0"/>
              <a:t>Exclusion Crisis (1679-1681)</a:t>
            </a:r>
          </a:p>
          <a:p>
            <a:pPr lvl="1"/>
            <a:r>
              <a:rPr lang="en-US" sz="2400" dirty="0"/>
              <a:t>James, duke of York</a:t>
            </a:r>
          </a:p>
          <a:p>
            <a:pPr lvl="1"/>
            <a:r>
              <a:rPr lang="en-US" sz="2400" dirty="0"/>
              <a:t>Whigs and Tories</a:t>
            </a:r>
          </a:p>
          <a:p>
            <a:r>
              <a:rPr lang="en-US" sz="2800" dirty="0"/>
              <a:t>James II (1685-1688) and </a:t>
            </a:r>
            <a:r>
              <a:rPr lang="en-US" sz="2800"/>
              <a:t>the </a:t>
            </a:r>
            <a:r>
              <a:rPr lang="en-US" sz="2800" smtClean="0"/>
              <a:t>“Glorious Revolution”</a:t>
            </a:r>
            <a:endParaRPr lang="en-US" sz="2800" dirty="0"/>
          </a:p>
          <a:p>
            <a:r>
              <a:rPr lang="en-US" sz="2800" dirty="0"/>
              <a:t>William and Mary</a:t>
            </a:r>
          </a:p>
        </p:txBody>
      </p:sp>
      <p:pic>
        <p:nvPicPr>
          <p:cNvPr id="24582" name="Picture 6" descr="james-II_lrg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80000" y="1600200"/>
            <a:ext cx="3173413" cy="4495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Constitutionalism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Philosophy that the power of kings was limited</a:t>
            </a:r>
          </a:p>
          <a:p>
            <a:r>
              <a:rPr lang="en-US" dirty="0"/>
              <a:t>“Sovereignty” located elsewhere, usually “the people”</a:t>
            </a:r>
          </a:p>
          <a:p>
            <a:r>
              <a:rPr lang="en-US" dirty="0"/>
              <a:t>Importance of Calvinism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Vindiciae Contra Tyrannos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Context: French Wars of Religion (1570s)</a:t>
            </a:r>
            <a:endParaRPr lang="en-US" dirty="0"/>
          </a:p>
          <a:p>
            <a:r>
              <a:rPr lang="en-US" dirty="0"/>
              <a:t>Can one resist the king? When and how?</a:t>
            </a:r>
          </a:p>
          <a:p>
            <a:pPr lvl="1"/>
            <a:r>
              <a:rPr lang="en-US" dirty="0"/>
              <a:t>2 classes of people: officers, private persons</a:t>
            </a:r>
          </a:p>
          <a:p>
            <a:pPr lvl="1"/>
            <a:r>
              <a:rPr lang="en-US" dirty="0"/>
              <a:t>Private persons may not initiate resistance</a:t>
            </a:r>
          </a:p>
          <a:p>
            <a:pPr lvl="1"/>
            <a:r>
              <a:rPr lang="en-US" dirty="0"/>
              <a:t>“Lesser magistrates” have the duty to defend the church against a tyrant</a:t>
            </a:r>
          </a:p>
          <a:p>
            <a:pPr lvl="1"/>
            <a:r>
              <a:rPr lang="en-US" dirty="0"/>
              <a:t>Individuals may assist resisting magistrates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Constitutionalist Theorists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Knox (1514-1572)</a:t>
            </a:r>
          </a:p>
          <a:p>
            <a:pPr lvl="1"/>
            <a:r>
              <a:rPr lang="en-US" dirty="0" smtClean="0"/>
              <a:t>Leader of Protestant Reformation in Scotland</a:t>
            </a:r>
          </a:p>
          <a:p>
            <a:pPr lvl="1"/>
            <a:r>
              <a:rPr lang="en-US" dirty="0" smtClean="0"/>
              <a:t>Sovereignty in “the people”; monarch is the people’s agent</a:t>
            </a:r>
          </a:p>
          <a:p>
            <a:r>
              <a:rPr lang="en-US" dirty="0" smtClean="0"/>
              <a:t>Juan de Mariana (1536-1624)</a:t>
            </a:r>
          </a:p>
          <a:p>
            <a:pPr lvl="1"/>
            <a:r>
              <a:rPr lang="en-US" dirty="0" smtClean="0"/>
              <a:t>Jesuit open to a tyrant’s overthrow</a:t>
            </a:r>
          </a:p>
          <a:p>
            <a:r>
              <a:rPr lang="en-US" dirty="0" smtClean="0"/>
              <a:t>John Locke (1632-1704)</a:t>
            </a:r>
          </a:p>
          <a:p>
            <a:pPr lvl="1"/>
            <a:r>
              <a:rPr lang="en-US" i="1" dirty="0" smtClean="0"/>
              <a:t>Two Treatises on Civil Government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Dutch Revolt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1560s </a:t>
            </a:r>
            <a:r>
              <a:rPr lang="en-US" sz="2800" dirty="0"/>
              <a:t>– resistance to </a:t>
            </a:r>
            <a:r>
              <a:rPr lang="en-US" sz="2800" dirty="0" smtClean="0"/>
              <a:t>Spanish crackdown on Protestants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1572 – open revolt (William of Orange)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Foreign intervention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1609 – Truce and </a:t>
            </a:r>
            <a:r>
              <a:rPr lang="en-US" sz="2800" i="1" dirty="0" smtClean="0"/>
              <a:t>de facto</a:t>
            </a:r>
            <a:r>
              <a:rPr lang="en-US" sz="2800" dirty="0" smtClean="0"/>
              <a:t> independence (made official in 1648)</a:t>
            </a:r>
            <a:endParaRPr lang="en-US" sz="2800" dirty="0"/>
          </a:p>
        </p:txBody>
      </p:sp>
      <p:pic>
        <p:nvPicPr>
          <p:cNvPr id="26628" name="Picture 4" descr="Dutch republic 1648"/>
          <p:cNvPicPr>
            <a:picLocks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6575" y="1600200"/>
            <a:ext cx="3879850" cy="4495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Postwar Netherlands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Republican </a:t>
            </a:r>
            <a:r>
              <a:rPr lang="en-US" dirty="0"/>
              <a:t>government with House of Orange in a leadership role</a:t>
            </a:r>
          </a:p>
          <a:p>
            <a:r>
              <a:rPr lang="en-US" dirty="0"/>
              <a:t>Commercial empire in Europe, North America, Africa, India, East Indies</a:t>
            </a:r>
          </a:p>
          <a:p>
            <a:r>
              <a:rPr lang="en-US" dirty="0"/>
              <a:t>Weakened by wars with England and France, but remained independent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Tudor </a:t>
            </a:r>
            <a:r>
              <a:rPr lang="en-US" dirty="0" smtClean="0"/>
              <a:t>“Absolutism”</a:t>
            </a:r>
            <a:endParaRPr 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Wars of the Roses (1455-1485</a:t>
            </a:r>
            <a:r>
              <a:rPr lang="en-US" sz="2800" dirty="0" smtClean="0"/>
              <a:t>)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Henry </a:t>
            </a:r>
            <a:r>
              <a:rPr lang="en-US" sz="2800" dirty="0"/>
              <a:t>VII (1485-1509)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Centralizer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Commoners in govt.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Sense of nationhood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Rebellions ending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Reformation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Spanish Armada</a:t>
            </a:r>
            <a:endParaRPr lang="en-US" dirty="0"/>
          </a:p>
        </p:txBody>
      </p:sp>
      <p:pic>
        <p:nvPicPr>
          <p:cNvPr id="30724" name="Picture 4" descr="Henry VII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953000" y="2016125"/>
            <a:ext cx="3581400" cy="3479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Stuart England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James I (1603-1625</a:t>
            </a:r>
            <a:r>
              <a:rPr lang="en-US" sz="2800" dirty="0" smtClean="0"/>
              <a:t>)</a:t>
            </a:r>
          </a:p>
          <a:p>
            <a:pPr lvl="1"/>
            <a:r>
              <a:rPr lang="en-US" sz="2400" dirty="0" smtClean="0"/>
              <a:t>Religion</a:t>
            </a:r>
          </a:p>
          <a:p>
            <a:pPr lvl="1"/>
            <a:r>
              <a:rPr lang="en-US" sz="2400" dirty="0" smtClean="0"/>
              <a:t>Parliament</a:t>
            </a:r>
          </a:p>
          <a:p>
            <a:r>
              <a:rPr lang="en-US" sz="2800" dirty="0" smtClean="0"/>
              <a:t>Charles I (1625-1649)</a:t>
            </a:r>
          </a:p>
          <a:p>
            <a:pPr lvl="1"/>
            <a:r>
              <a:rPr lang="en-US" sz="2400" dirty="0" smtClean="0"/>
              <a:t>Petition of Right (1628)</a:t>
            </a:r>
          </a:p>
          <a:p>
            <a:pPr lvl="1"/>
            <a:r>
              <a:rPr lang="en-US" sz="2400" dirty="0" smtClean="0"/>
              <a:t>Personal Rule (1629-1640)</a:t>
            </a:r>
          </a:p>
          <a:p>
            <a:pPr lvl="1"/>
            <a:r>
              <a:rPr lang="en-US" sz="2400" dirty="0" smtClean="0"/>
              <a:t>Tensions over religion and taxes</a:t>
            </a:r>
            <a:endParaRPr lang="en-US" sz="2400" dirty="0"/>
          </a:p>
        </p:txBody>
      </p:sp>
      <p:pic>
        <p:nvPicPr>
          <p:cNvPr id="6151" name="Picture 7" descr="james-I_lrg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416550" y="1600200"/>
            <a:ext cx="2500313" cy="4495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Crisis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/>
              <a:t>Bishops Wars (1637)</a:t>
            </a:r>
          </a:p>
          <a:p>
            <a:r>
              <a:rPr lang="en-US" sz="2800" dirty="0"/>
              <a:t>Short Parliament (1640)</a:t>
            </a:r>
          </a:p>
          <a:p>
            <a:r>
              <a:rPr lang="en-US" sz="2800" dirty="0"/>
              <a:t>Long Parliament (1640-1660)</a:t>
            </a:r>
          </a:p>
          <a:p>
            <a:r>
              <a:rPr lang="en-US" sz="2800" dirty="0"/>
              <a:t>Executions of Charles’ ministers</a:t>
            </a:r>
          </a:p>
        </p:txBody>
      </p:sp>
      <p:pic>
        <p:nvPicPr>
          <p:cNvPr id="13319" name="Picture 7" descr="charlesparliament"/>
          <p:cNvPicPr>
            <a:picLocks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4800" y="2057400"/>
            <a:ext cx="4114800" cy="301148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build="p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791</TotalTime>
  <Words>452</Words>
  <Application>Microsoft Office PowerPoint</Application>
  <PresentationFormat>On-screen Show (4:3)</PresentationFormat>
  <Paragraphs>90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Wingdings</vt:lpstr>
      <vt:lpstr>Mountain Top</vt:lpstr>
      <vt:lpstr>Western Civilization since 1500</vt:lpstr>
      <vt:lpstr>Constitutionalism</vt:lpstr>
      <vt:lpstr>Vindiciae Contra Tyrannos</vt:lpstr>
      <vt:lpstr>Other Constitutionalist Theorists</vt:lpstr>
      <vt:lpstr>Dutch Revolt</vt:lpstr>
      <vt:lpstr>Postwar Netherlands</vt:lpstr>
      <vt:lpstr>Tudor “Absolutism”</vt:lpstr>
      <vt:lpstr>Stuart England</vt:lpstr>
      <vt:lpstr>Crisis</vt:lpstr>
      <vt:lpstr>Civil War (1642-1649)</vt:lpstr>
      <vt:lpstr>The Interregnum (1649-1660)</vt:lpstr>
      <vt:lpstr>“The World Turned Upside Down”</vt:lpstr>
      <vt:lpstr>Restoration England</vt:lpstr>
      <vt:lpstr>Restoration England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Stuart England</dc:title>
  <dc:creator>jasonje</dc:creator>
  <cp:lastModifiedBy>Jason</cp:lastModifiedBy>
  <cp:revision>8</cp:revision>
  <dcterms:created xsi:type="dcterms:W3CDTF">2004-10-06T21:22:35Z</dcterms:created>
  <dcterms:modified xsi:type="dcterms:W3CDTF">2011-12-12T22:09:17Z</dcterms:modified>
</cp:coreProperties>
</file>