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56" r:id="rId2"/>
    <p:sldId id="266" r:id="rId3"/>
    <p:sldId id="258" r:id="rId4"/>
    <p:sldId id="274" r:id="rId5"/>
    <p:sldId id="260" r:id="rId6"/>
    <p:sldId id="263" r:id="rId7"/>
    <p:sldId id="267" r:id="rId8"/>
    <p:sldId id="269" r:id="rId9"/>
    <p:sldId id="270" r:id="rId10"/>
    <p:sldId id="271" r:id="rId11"/>
    <p:sldId id="272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0AA501FA-180C-4307-9426-BEE8FFC2764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BB37583-338E-44B1-A030-6F89E8D2559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0D63-1E93-4436-9259-AAD7DB3D00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B0314-A90A-4A85-A22D-A9103CE87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E585C74-782C-47D1-9596-F7C4CB341C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541FABE-9029-4D18-B779-AE46ABB972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AAD3968-B345-4886-B711-1A4BC39A2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49EA3-022F-49A5-A34A-E192165DC6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50EFB-3CE1-4248-8D8D-38574629F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E44FF-2848-451B-B63E-F66A939A3A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67460-37C9-4116-8E00-6B27E3FA21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992B0-9D87-4003-A8D1-D18C4998F7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B4DB1-BB65-48C6-9D0E-00D8C367BA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B5075-BD13-48FA-BFC7-BDF2A277F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06F0A-EE65-4F7B-A9DF-9CAA2B662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638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DAB1A48-6394-43B7-B5CF-57301E9E6AB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Episode 10: Absolutism and Mercantilism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Sun King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Louis XIV (1643-1715</a:t>
            </a:r>
            <a:r>
              <a:rPr lang="en-US" sz="28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Regency and the </a:t>
            </a:r>
            <a:r>
              <a:rPr lang="en-US" sz="2800" dirty="0" err="1" smtClean="0"/>
              <a:t>Fronde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Destroyed local autonomy</a:t>
            </a:r>
          </a:p>
          <a:p>
            <a:pPr>
              <a:lnSpc>
                <a:spcPct val="90000"/>
              </a:lnSpc>
            </a:pPr>
            <a:r>
              <a:rPr lang="en-US" sz="2800" i="1" dirty="0" err="1"/>
              <a:t>L’etat</a:t>
            </a:r>
            <a:r>
              <a:rPr lang="en-US" sz="2800" i="1" dirty="0"/>
              <a:t>, </a:t>
            </a:r>
            <a:r>
              <a:rPr lang="en-US" sz="2800" i="1" dirty="0" err="1"/>
              <a:t>c’est</a:t>
            </a:r>
            <a:r>
              <a:rPr lang="en-US" sz="2800" i="1" dirty="0"/>
              <a:t> </a:t>
            </a:r>
            <a:r>
              <a:rPr lang="en-US" sz="2800" i="1" dirty="0" err="1"/>
              <a:t>moi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Persecution </a:t>
            </a:r>
            <a:r>
              <a:rPr lang="en-US" sz="2800" dirty="0"/>
              <a:t>of Huguenots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War, war, war</a:t>
            </a:r>
          </a:p>
        </p:txBody>
      </p:sp>
      <p:pic>
        <p:nvPicPr>
          <p:cNvPr id="38916" name="Picture 4" descr="louis-xiv-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35550" y="1600200"/>
            <a:ext cx="3268663" cy="4495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Versailles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Built 1669-1686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Co-opting of nobility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Feasting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Hunting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Wenching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Center of European culture</a:t>
            </a:r>
          </a:p>
        </p:txBody>
      </p:sp>
      <p:pic>
        <p:nvPicPr>
          <p:cNvPr id="39940" name="Picture 4" descr="Versailles-Aerial-View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52963" y="2460625"/>
            <a:ext cx="4033837" cy="27733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Mercantilism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Jean-</a:t>
            </a:r>
            <a:r>
              <a:rPr lang="en-US" dirty="0" err="1" smtClean="0"/>
              <a:t>Baptiste</a:t>
            </a:r>
            <a:r>
              <a:rPr lang="en-US" dirty="0" smtClean="0"/>
              <a:t> Colbert</a:t>
            </a:r>
          </a:p>
          <a:p>
            <a:r>
              <a:rPr lang="en-US" dirty="0" smtClean="0"/>
              <a:t>Foreign trade as a competition among states; State must control domestic economy to “win”</a:t>
            </a:r>
          </a:p>
          <a:p>
            <a:r>
              <a:rPr lang="en-US" dirty="0" err="1" smtClean="0"/>
              <a:t>Bullionism</a:t>
            </a:r>
            <a:endParaRPr lang="en-US" dirty="0" smtClean="0"/>
          </a:p>
          <a:p>
            <a:r>
              <a:rPr lang="en-US" dirty="0" smtClean="0"/>
              <a:t>Import raw materials and currency, export manufactured goods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Mercantilism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</a:p>
          <a:p>
            <a:pPr lvl="1"/>
            <a:r>
              <a:rPr lang="en-US" dirty="0" smtClean="0"/>
              <a:t>Tariffs on manufactured goods</a:t>
            </a:r>
          </a:p>
          <a:p>
            <a:pPr lvl="1"/>
            <a:r>
              <a:rPr lang="en-US" dirty="0" smtClean="0"/>
              <a:t>Subsidies to domestic manufacturers</a:t>
            </a:r>
          </a:p>
          <a:p>
            <a:pPr lvl="1"/>
            <a:r>
              <a:rPr lang="en-US" dirty="0" smtClean="0"/>
              <a:t>Attempts to control the carry trade</a:t>
            </a:r>
          </a:p>
          <a:p>
            <a:r>
              <a:rPr lang="en-US" dirty="0" smtClean="0"/>
              <a:t>Wars of Commerce</a:t>
            </a:r>
          </a:p>
          <a:p>
            <a:pPr lvl="1"/>
            <a:r>
              <a:rPr lang="en-US" dirty="0" smtClean="0"/>
              <a:t>3 Anglo-Dutch wars (1652-1674)</a:t>
            </a:r>
          </a:p>
          <a:p>
            <a:pPr lvl="1"/>
            <a:r>
              <a:rPr lang="en-US" dirty="0" smtClean="0"/>
              <a:t>Wars of Louis XIV</a:t>
            </a:r>
          </a:p>
          <a:p>
            <a:pPr lvl="1"/>
            <a:r>
              <a:rPr lang="en-US" dirty="0" smtClean="0"/>
              <a:t>Dynastic wars of 18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Modern Monarchy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Kings gain strength in 16</a:t>
            </a:r>
            <a:r>
              <a:rPr lang="en-US" baseline="30000" dirty="0"/>
              <a:t>th</a:t>
            </a:r>
            <a:r>
              <a:rPr lang="en-US" dirty="0"/>
              <a:t>-17</a:t>
            </a:r>
            <a:r>
              <a:rPr lang="en-US" baseline="30000" dirty="0"/>
              <a:t>th</a:t>
            </a:r>
            <a:r>
              <a:rPr lang="en-US" dirty="0"/>
              <a:t> centuries</a:t>
            </a:r>
          </a:p>
          <a:p>
            <a:pPr lvl="1"/>
            <a:r>
              <a:rPr lang="en-US" dirty="0"/>
              <a:t>Get firmer control over the Church</a:t>
            </a:r>
          </a:p>
          <a:p>
            <a:pPr lvl="1"/>
            <a:r>
              <a:rPr lang="en-US" dirty="0"/>
              <a:t>Reduce power of nobility</a:t>
            </a:r>
          </a:p>
          <a:p>
            <a:pPr lvl="1"/>
            <a:r>
              <a:rPr lang="en-US" dirty="0"/>
              <a:t>Become symbols of “national” unity</a:t>
            </a:r>
          </a:p>
          <a:p>
            <a:r>
              <a:rPr lang="en-US" dirty="0"/>
              <a:t>Absolutism</a:t>
            </a:r>
          </a:p>
          <a:p>
            <a:pPr lvl="1"/>
            <a:r>
              <a:rPr lang="en-US" dirty="0"/>
              <a:t>Philosophy that kings have “sovereignty”</a:t>
            </a:r>
          </a:p>
          <a:p>
            <a:pPr lvl="1"/>
            <a:r>
              <a:rPr lang="en-US" dirty="0"/>
              <a:t>“Divine Right of Kings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Jean </a:t>
            </a:r>
            <a:r>
              <a:rPr lang="en-US" dirty="0" err="1" smtClean="0"/>
              <a:t>Bodin</a:t>
            </a:r>
            <a:r>
              <a:rPr lang="en-US" dirty="0" smtClean="0"/>
              <a:t>: </a:t>
            </a:r>
            <a:r>
              <a:rPr lang="en-US" i="1" dirty="0" smtClean="0"/>
              <a:t>Six Books of the Commonwealth</a:t>
            </a:r>
          </a:p>
          <a:p>
            <a:pPr lvl="1"/>
            <a:r>
              <a:rPr lang="en-US" dirty="0" smtClean="0"/>
              <a:t>Thomas Hobbes: </a:t>
            </a:r>
            <a:r>
              <a:rPr lang="en-US" i="1" dirty="0" smtClean="0"/>
              <a:t>Leviathan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Spanish Centralization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1469 – Ferdinand of Aragon and Isabella of Castile marry</a:t>
            </a:r>
          </a:p>
          <a:p>
            <a:r>
              <a:rPr lang="en-US" sz="2800" dirty="0"/>
              <a:t>1492 – </a:t>
            </a:r>
            <a:r>
              <a:rPr lang="en-US" sz="2800" i="1" dirty="0" err="1"/>
              <a:t>Reconquista</a:t>
            </a:r>
            <a:r>
              <a:rPr lang="en-US" sz="2800" dirty="0"/>
              <a:t> </a:t>
            </a:r>
            <a:r>
              <a:rPr lang="en-US" sz="2800" dirty="0" smtClean="0"/>
              <a:t>completed; Jews and Muslims expelled</a:t>
            </a:r>
            <a:endParaRPr lang="en-US" sz="2800" dirty="0"/>
          </a:p>
          <a:p>
            <a:r>
              <a:rPr lang="en-US" sz="2800" dirty="0"/>
              <a:t>Bought off Castilian </a:t>
            </a:r>
            <a:r>
              <a:rPr lang="en-US" sz="2800" dirty="0" smtClean="0"/>
              <a:t>nobles</a:t>
            </a:r>
            <a:endParaRPr lang="en-US" sz="2800" dirty="0"/>
          </a:p>
        </p:txBody>
      </p:sp>
      <p:pic>
        <p:nvPicPr>
          <p:cNvPr id="20487" name="Picture 7" descr="Spain before 149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9638" y="1600200"/>
            <a:ext cx="3895725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Habsburg Genealogy</a:t>
            </a:r>
            <a:endParaRPr lang="en-US" dirty="0"/>
          </a:p>
        </p:txBody>
      </p:sp>
      <p:pic>
        <p:nvPicPr>
          <p:cNvPr id="5" name="Content Placeholder 4" descr="Habsburg-Genealog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600200"/>
            <a:ext cx="7772400" cy="7124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Habsburg Spain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 smtClean="0"/>
              <a:t>Charles I/V (1516/1519-1555) vs. French, Turks, Protestants</a:t>
            </a:r>
            <a:endParaRPr lang="en-US" sz="2000" dirty="0" smtClean="0"/>
          </a:p>
          <a:p>
            <a:r>
              <a:rPr lang="en-US" sz="2400" dirty="0" smtClean="0"/>
              <a:t>Philip </a:t>
            </a:r>
            <a:r>
              <a:rPr lang="en-US" sz="2400" dirty="0"/>
              <a:t>II (1556-1598)</a:t>
            </a:r>
          </a:p>
          <a:p>
            <a:pPr lvl="1"/>
            <a:r>
              <a:rPr lang="en-US" sz="2000" dirty="0" smtClean="0"/>
              <a:t>Built </a:t>
            </a:r>
            <a:r>
              <a:rPr lang="en-US" sz="2000" dirty="0"/>
              <a:t>up Madrid, Escorial</a:t>
            </a:r>
          </a:p>
          <a:p>
            <a:r>
              <a:rPr lang="en-US" sz="2400" dirty="0"/>
              <a:t>Wars against Turks (1559-1577)</a:t>
            </a:r>
          </a:p>
          <a:p>
            <a:pPr lvl="1"/>
            <a:r>
              <a:rPr lang="en-US" sz="2000" dirty="0"/>
              <a:t>Holy League (Spain, Venice, Papacy)</a:t>
            </a:r>
          </a:p>
          <a:p>
            <a:pPr lvl="1"/>
            <a:r>
              <a:rPr lang="en-US" sz="2000" dirty="0"/>
              <a:t>Lepanto (1571</a:t>
            </a:r>
            <a:r>
              <a:rPr lang="en-US" sz="2000" dirty="0" smtClean="0"/>
              <a:t>)</a:t>
            </a:r>
          </a:p>
          <a:p>
            <a:r>
              <a:rPr lang="en-US" sz="2400" dirty="0" smtClean="0"/>
              <a:t>Failures against Dutch, English</a:t>
            </a:r>
            <a:endParaRPr lang="en-US" sz="2400" dirty="0"/>
          </a:p>
        </p:txBody>
      </p:sp>
      <p:pic>
        <p:nvPicPr>
          <p:cNvPr id="24580" name="Picture 4" descr="Spanish Kingdoms under Charles 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311400"/>
            <a:ext cx="4038600" cy="3073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Decline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Fiscal irresponsibility</a:t>
            </a:r>
          </a:p>
          <a:p>
            <a:pPr lvl="1"/>
            <a:r>
              <a:rPr lang="en-US" dirty="0"/>
              <a:t>Huge military expenditures</a:t>
            </a:r>
          </a:p>
          <a:p>
            <a:pPr lvl="1"/>
            <a:r>
              <a:rPr lang="en-US" dirty="0"/>
              <a:t>Multiple bankruptcies</a:t>
            </a:r>
          </a:p>
          <a:p>
            <a:pPr lvl="1"/>
            <a:r>
              <a:rPr lang="en-US" dirty="0"/>
              <a:t>Policies discouraged commerce, development</a:t>
            </a:r>
          </a:p>
          <a:p>
            <a:r>
              <a:rPr lang="en-US" dirty="0"/>
              <a:t>New World treasure dried up</a:t>
            </a:r>
          </a:p>
          <a:p>
            <a:r>
              <a:rPr lang="en-US" dirty="0"/>
              <a:t>Increased taxation</a:t>
            </a:r>
          </a:p>
          <a:p>
            <a:r>
              <a:rPr lang="en-US" dirty="0"/>
              <a:t>Disillusionment – Cervantes and </a:t>
            </a:r>
            <a:r>
              <a:rPr lang="en-US" i="1" dirty="0"/>
              <a:t>Don Quixote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French </a:t>
            </a:r>
            <a:r>
              <a:rPr lang="en-US" dirty="0" smtClean="0"/>
              <a:t>Centralization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29075" cy="4495800"/>
          </a:xfrm>
        </p:spPr>
        <p:txBody>
          <a:bodyPr/>
          <a:lstStyle/>
          <a:p>
            <a:r>
              <a:rPr lang="en-US" sz="2800" dirty="0"/>
              <a:t>Valois Dynasty (1328-1589)</a:t>
            </a:r>
          </a:p>
          <a:p>
            <a:r>
              <a:rPr lang="en-US" sz="2800" dirty="0"/>
              <a:t>Francis I (1515-1547)</a:t>
            </a:r>
          </a:p>
          <a:p>
            <a:pPr lvl="1"/>
            <a:r>
              <a:rPr lang="en-US" sz="2400" dirty="0"/>
              <a:t>Pushed for taxing authority in peacetime</a:t>
            </a:r>
          </a:p>
          <a:p>
            <a:pPr lvl="1"/>
            <a:r>
              <a:rPr lang="en-US" sz="2400" dirty="0"/>
              <a:t>Concordat of Bologna (1516</a:t>
            </a:r>
            <a:r>
              <a:rPr lang="en-US" sz="2400" dirty="0" smtClean="0"/>
              <a:t>)</a:t>
            </a:r>
          </a:p>
          <a:p>
            <a:r>
              <a:rPr lang="en-US" dirty="0" smtClean="0"/>
              <a:t>Barrier: Huguenots</a:t>
            </a:r>
            <a:endParaRPr lang="en-US" dirty="0"/>
          </a:p>
        </p:txBody>
      </p:sp>
      <p:pic>
        <p:nvPicPr>
          <p:cNvPr id="33796" name="Picture 4" descr="Francis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32350" y="2058988"/>
            <a:ext cx="3735388" cy="32750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French Wars of Religion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29075" cy="4495800"/>
          </a:xfrm>
        </p:spPr>
        <p:txBody>
          <a:bodyPr/>
          <a:lstStyle/>
          <a:p>
            <a:r>
              <a:rPr lang="en-US" sz="2800" dirty="0"/>
              <a:t>Government factions</a:t>
            </a:r>
          </a:p>
          <a:p>
            <a:r>
              <a:rPr lang="en-US" sz="2800" dirty="0"/>
              <a:t>1562 – 3,000 Huguenots killed</a:t>
            </a:r>
          </a:p>
          <a:p>
            <a:r>
              <a:rPr lang="en-US" sz="2800" dirty="0"/>
              <a:t>St. Bartholomew’s Day Massacre (8/24/1572)</a:t>
            </a:r>
          </a:p>
          <a:p>
            <a:r>
              <a:rPr lang="en-US" sz="2800" dirty="0"/>
              <a:t>Henry IV (Bourbon) and Edict of Nantes (1598)</a:t>
            </a:r>
          </a:p>
        </p:txBody>
      </p:sp>
      <p:pic>
        <p:nvPicPr>
          <p:cNvPr id="35844" name="Picture 4" descr="bartholomew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56138" y="2630488"/>
            <a:ext cx="4030662" cy="24352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Bourbon Dynasty (1589-1793)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Louis XIII (1610-1643)</a:t>
            </a:r>
          </a:p>
          <a:p>
            <a:r>
              <a:rPr lang="en-US" sz="2800" dirty="0"/>
              <a:t>Cardinal Richelieu</a:t>
            </a:r>
          </a:p>
          <a:p>
            <a:r>
              <a:rPr lang="en-US" sz="2800" dirty="0"/>
              <a:t>Thirty Years War</a:t>
            </a:r>
          </a:p>
          <a:p>
            <a:pPr lvl="1"/>
            <a:r>
              <a:rPr lang="en-US" sz="2400" dirty="0"/>
              <a:t>Prevented Habsburg dominance of Europe</a:t>
            </a:r>
          </a:p>
          <a:p>
            <a:pPr lvl="1"/>
            <a:r>
              <a:rPr lang="en-US" sz="2400" dirty="0"/>
              <a:t>Alliance with Protestants (!)</a:t>
            </a:r>
          </a:p>
        </p:txBody>
      </p:sp>
      <p:pic>
        <p:nvPicPr>
          <p:cNvPr id="36870" name="Picture 6" descr="richelieu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1371600"/>
            <a:ext cx="3630613" cy="5257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build="p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627</TotalTime>
  <Words>353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Slit</vt:lpstr>
      <vt:lpstr>Western Civilization since 1500</vt:lpstr>
      <vt:lpstr>Early Modern Monarchy</vt:lpstr>
      <vt:lpstr>Spanish Centralization</vt:lpstr>
      <vt:lpstr>Habsburg Genealogy</vt:lpstr>
      <vt:lpstr>Habsburg Spain</vt:lpstr>
      <vt:lpstr>Economic Decline</vt:lpstr>
      <vt:lpstr>French Centralization</vt:lpstr>
      <vt:lpstr>French Wars of Religion</vt:lpstr>
      <vt:lpstr>Bourbon Dynasty (1589-1793)</vt:lpstr>
      <vt:lpstr>The Sun King</vt:lpstr>
      <vt:lpstr>Versailles</vt:lpstr>
      <vt:lpstr>Mercantilism</vt:lpstr>
      <vt:lpstr>Mercantilism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Spain</dc:title>
  <dc:creator>jasonje</dc:creator>
  <cp:lastModifiedBy>Jason</cp:lastModifiedBy>
  <cp:revision>10</cp:revision>
  <dcterms:created xsi:type="dcterms:W3CDTF">2004-09-29T20:23:21Z</dcterms:created>
  <dcterms:modified xsi:type="dcterms:W3CDTF">2011-12-16T21:37:20Z</dcterms:modified>
</cp:coreProperties>
</file>