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70FF10-E0D1-4C42-B448-D6233EE24803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8B978F-0E09-4B42-87EA-1B951AA672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70FF10-E0D1-4C42-B448-D6233EE24803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8B978F-0E09-4B42-87EA-1B951AA672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70FF10-E0D1-4C42-B448-D6233EE24803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8B978F-0E09-4B42-87EA-1B951AA672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70FF10-E0D1-4C42-B448-D6233EE24803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8B978F-0E09-4B42-87EA-1B951AA672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70FF10-E0D1-4C42-B448-D6233EE24803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8B978F-0E09-4B42-87EA-1B951AA672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70FF10-E0D1-4C42-B448-D6233EE24803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8B978F-0E09-4B42-87EA-1B951AA672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70FF10-E0D1-4C42-B448-D6233EE24803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8B978F-0E09-4B42-87EA-1B951AA672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70FF10-E0D1-4C42-B448-D6233EE24803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8B978F-0E09-4B42-87EA-1B951AA672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70FF10-E0D1-4C42-B448-D6233EE24803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8B978F-0E09-4B42-87EA-1B951AA672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70FF10-E0D1-4C42-B448-D6233EE24803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8B978F-0E09-4B42-87EA-1B951AA672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70FF10-E0D1-4C42-B448-D6233EE24803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8B978F-0E09-4B42-87EA-1B951AA672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F70FF10-E0D1-4C42-B448-D6233EE24803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18B978F-0E09-4B42-87EA-1B951AA672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Western Civilization Since 1500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9: English “Golden Age”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English Drama After Shakespeare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Jacobean drama</a:t>
            </a:r>
          </a:p>
          <a:p>
            <a:pPr lvl="1"/>
            <a:r>
              <a:rPr lang="en-US" dirty="0" smtClean="0"/>
              <a:t>Ben Jonson—comedies</a:t>
            </a:r>
          </a:p>
          <a:p>
            <a:pPr lvl="1"/>
            <a:r>
              <a:rPr lang="en-US" dirty="0" smtClean="0"/>
              <a:t>John Webster—tragedies </a:t>
            </a:r>
          </a:p>
          <a:p>
            <a:r>
              <a:rPr lang="en-US" dirty="0" smtClean="0"/>
              <a:t>Censorship in mid-17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r>
              <a:rPr lang="en-US" dirty="0" smtClean="0"/>
              <a:t>Restoration revival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King James Bible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King James I (1603-1625)</a:t>
            </a:r>
          </a:p>
          <a:p>
            <a:r>
              <a:rPr lang="en-US" dirty="0" smtClean="0"/>
              <a:t>Hampton Court Conference</a:t>
            </a:r>
          </a:p>
          <a:p>
            <a:r>
              <a:rPr lang="en-US" dirty="0" smtClean="0"/>
              <a:t>Team of 50 scholars</a:t>
            </a:r>
          </a:p>
          <a:p>
            <a:r>
              <a:rPr lang="en-US" dirty="0" smtClean="0"/>
              <a:t>Influence of William Tyndale (1494-1536)</a:t>
            </a:r>
          </a:p>
          <a:p>
            <a:pPr lvl="1"/>
            <a:r>
              <a:rPr lang="en-US" dirty="0" smtClean="0"/>
              <a:t>Translated in 1520</a:t>
            </a:r>
          </a:p>
          <a:p>
            <a:pPr lvl="1"/>
            <a:r>
              <a:rPr lang="en-US" dirty="0" smtClean="0"/>
              <a:t>Executed for treason</a:t>
            </a:r>
          </a:p>
          <a:p>
            <a:r>
              <a:rPr lang="en-US" dirty="0" smtClean="0"/>
              <a:t>Bedrock of the Church of England</a:t>
            </a:r>
          </a:p>
          <a:p>
            <a:r>
              <a:rPr lang="en-US" dirty="0" smtClean="0"/>
              <a:t>Saturated the English mind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Metaphysical Poets</a:t>
            </a:r>
            <a:endParaRPr lang="en-US" dirty="0"/>
          </a:p>
        </p:txBody>
      </p:sp>
      <p:pic>
        <p:nvPicPr>
          <p:cNvPr id="5" name="Content Placeholder 4" descr="JohnDonn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371599"/>
            <a:ext cx="3962400" cy="482728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17</a:t>
            </a:r>
            <a:r>
              <a:rPr lang="en-US" baseline="30000" dirty="0" smtClean="0"/>
              <a:t>th</a:t>
            </a:r>
            <a:r>
              <a:rPr lang="en-US" dirty="0" smtClean="0"/>
              <a:t>-century intellectuals</a:t>
            </a:r>
          </a:p>
          <a:p>
            <a:r>
              <a:rPr lang="en-US" dirty="0" smtClean="0"/>
              <a:t>Key ideas: “wit” and “conceit”</a:t>
            </a:r>
          </a:p>
          <a:p>
            <a:r>
              <a:rPr lang="en-US" dirty="0" smtClean="0"/>
              <a:t>John Donne (1572-1631)</a:t>
            </a:r>
          </a:p>
          <a:p>
            <a:r>
              <a:rPr lang="en-US" dirty="0" smtClean="0"/>
              <a:t>Andrew Marvell (1621-1678)</a:t>
            </a:r>
          </a:p>
          <a:p>
            <a:r>
              <a:rPr lang="en-US" dirty="0" smtClean="0"/>
              <a:t>Naughtiness</a:t>
            </a:r>
          </a:p>
          <a:p>
            <a:pPr lvl="1"/>
            <a:r>
              <a:rPr lang="en-US" dirty="0" smtClean="0"/>
              <a:t>“The Flea”</a:t>
            </a:r>
          </a:p>
          <a:p>
            <a:pPr lvl="1"/>
            <a:r>
              <a:rPr lang="en-US" dirty="0" smtClean="0"/>
              <a:t>“To His Coy Mistress”</a:t>
            </a:r>
          </a:p>
          <a:p>
            <a:r>
              <a:rPr lang="en-US" dirty="0" smtClean="0"/>
              <a:t>Holiness: “Death, Be Not Proud”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Milton (1608-1674)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Puritan republican</a:t>
            </a:r>
          </a:p>
          <a:p>
            <a:r>
              <a:rPr lang="en-US" dirty="0" smtClean="0"/>
              <a:t>Defended individual freedoms</a:t>
            </a:r>
          </a:p>
          <a:p>
            <a:r>
              <a:rPr lang="en-US" i="1" dirty="0" smtClean="0"/>
              <a:t>Paradise Lost</a:t>
            </a:r>
            <a:r>
              <a:rPr lang="en-US" dirty="0" smtClean="0"/>
              <a:t> (1667)</a:t>
            </a:r>
          </a:p>
          <a:p>
            <a:pPr lvl="1"/>
            <a:r>
              <a:rPr lang="en-US" dirty="0" smtClean="0"/>
              <a:t>Epic poem</a:t>
            </a:r>
          </a:p>
          <a:p>
            <a:pPr lvl="1"/>
            <a:r>
              <a:rPr lang="en-US" dirty="0" smtClean="0"/>
              <a:t>Genesis—Fall of Man</a:t>
            </a:r>
          </a:p>
          <a:p>
            <a:pPr lvl="1"/>
            <a:r>
              <a:rPr lang="en-US" dirty="0" smtClean="0"/>
              <a:t>New poetic language</a:t>
            </a:r>
          </a:p>
          <a:p>
            <a:pPr lvl="1"/>
            <a:r>
              <a:rPr lang="en-US" dirty="0" smtClean="0"/>
              <a:t>Tension resulting from the </a:t>
            </a:r>
            <a:r>
              <a:rPr lang="en-US" i="1" dirty="0" err="1" smtClean="0"/>
              <a:t>felix</a:t>
            </a:r>
            <a:r>
              <a:rPr lang="en-US" i="1" dirty="0" smtClean="0"/>
              <a:t> culpa</a:t>
            </a:r>
            <a:r>
              <a:rPr lang="en-US" dirty="0" smtClean="0"/>
              <a:t> idea</a:t>
            </a:r>
            <a:endParaRPr lang="en-US" dirty="0"/>
          </a:p>
        </p:txBody>
      </p:sp>
      <p:pic>
        <p:nvPicPr>
          <p:cNvPr id="5" name="Content Placeholder 4" descr="Milton_paradis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34000" y="1295400"/>
            <a:ext cx="3505200" cy="458309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Elizabeth I (1558-1603)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Daughter of Henry VIII</a:t>
            </a:r>
          </a:p>
          <a:p>
            <a:r>
              <a:rPr lang="en-US" dirty="0" smtClean="0"/>
              <a:t>“Virgin Queen”</a:t>
            </a:r>
          </a:p>
          <a:p>
            <a:r>
              <a:rPr lang="en-US" dirty="0" smtClean="0"/>
              <a:t>Settled England as a Protestant kingdom</a:t>
            </a:r>
          </a:p>
          <a:p>
            <a:r>
              <a:rPr lang="en-US" dirty="0" smtClean="0"/>
              <a:t>England becoming a world power</a:t>
            </a:r>
          </a:p>
          <a:p>
            <a:r>
              <a:rPr lang="en-US" dirty="0" smtClean="0"/>
              <a:t>Inspired praise in music, art, and literature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Elizabeth 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Placeholder 8" descr="Elizabeth I coronation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0425" b="20425"/>
          <a:stretch>
            <a:fillRect/>
          </a:stretch>
        </p:blipFill>
        <p:spPr/>
      </p:pic>
      <p:pic>
        <p:nvPicPr>
          <p:cNvPr id="10" name="Picture 9" descr="Elizabeth I coron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0"/>
            <a:ext cx="51008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Edmund Spenser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Courtier and official in Ireland</a:t>
            </a:r>
          </a:p>
          <a:p>
            <a:r>
              <a:rPr lang="en-US" i="1" dirty="0" smtClean="0"/>
              <a:t>The Faerie </a:t>
            </a:r>
            <a:r>
              <a:rPr lang="en-US" i="1" dirty="0" err="1" smtClean="0"/>
              <a:t>Queene</a:t>
            </a:r>
            <a:r>
              <a:rPr lang="en-US" dirty="0" smtClean="0"/>
              <a:t> (1590, 1596)</a:t>
            </a:r>
          </a:p>
          <a:p>
            <a:pPr lvl="1"/>
            <a:r>
              <a:rPr lang="en-US" dirty="0" smtClean="0"/>
              <a:t>Allegory of Christian virtues</a:t>
            </a:r>
          </a:p>
          <a:p>
            <a:pPr lvl="2"/>
            <a:r>
              <a:rPr lang="en-US" dirty="0" smtClean="0"/>
              <a:t>Holiness, temperance, chastity, friendship, justice, courtesy</a:t>
            </a:r>
          </a:p>
          <a:p>
            <a:pPr lvl="2"/>
            <a:r>
              <a:rPr lang="en-US" dirty="0" smtClean="0"/>
              <a:t>Embodied by knights (5 men, 1 woman)</a:t>
            </a:r>
          </a:p>
          <a:p>
            <a:pPr lvl="1"/>
            <a:r>
              <a:rPr lang="en-US" dirty="0" smtClean="0"/>
              <a:t>“Red Crosse” as St. George</a:t>
            </a:r>
          </a:p>
          <a:p>
            <a:pPr lvl="1"/>
            <a:r>
              <a:rPr lang="en-US" dirty="0" smtClean="0"/>
              <a:t>Laid foundation for most subsequent English literature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English Drama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Medieval mystery plays</a:t>
            </a:r>
          </a:p>
          <a:p>
            <a:pPr lvl="1"/>
            <a:r>
              <a:rPr lang="en-US" dirty="0" smtClean="0"/>
              <a:t>Sponsored by guilds</a:t>
            </a:r>
          </a:p>
          <a:p>
            <a:pPr lvl="1"/>
            <a:r>
              <a:rPr lang="en-US" dirty="0" smtClean="0"/>
              <a:t>Performed at churches</a:t>
            </a:r>
          </a:p>
          <a:p>
            <a:r>
              <a:rPr lang="en-US" dirty="0" smtClean="0"/>
              <a:t>Tension between Church and drama</a:t>
            </a:r>
          </a:p>
          <a:p>
            <a:pPr lvl="1"/>
            <a:r>
              <a:rPr lang="en-US" dirty="0" smtClean="0"/>
              <a:t>Concern over obscenity</a:t>
            </a:r>
          </a:p>
          <a:p>
            <a:pPr lvl="1"/>
            <a:r>
              <a:rPr lang="en-US" dirty="0" smtClean="0"/>
              <a:t>Drama seen as lying</a:t>
            </a:r>
          </a:p>
          <a:p>
            <a:pPr lvl="1"/>
            <a:r>
              <a:rPr lang="en-US" dirty="0" smtClean="0"/>
              <a:t>Fear of rebellious ideas</a:t>
            </a:r>
          </a:p>
          <a:p>
            <a:r>
              <a:rPr lang="en-US" dirty="0" smtClean="0"/>
              <a:t>Licensing of drama companies, theaters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Globe Theater</a:t>
            </a:r>
            <a:endParaRPr lang="en-US" dirty="0"/>
          </a:p>
        </p:txBody>
      </p:sp>
      <p:pic>
        <p:nvPicPr>
          <p:cNvPr id="5" name="Picture Placeholder 4" descr="globe Theater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964" b="1964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Built 1599, burned 1613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Christopher Marlowe (1564-1593)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Controversial figure (politics, religion, sexuality)</a:t>
            </a:r>
          </a:p>
          <a:p>
            <a:r>
              <a:rPr lang="en-US" dirty="0" smtClean="0"/>
              <a:t>Developed “blank verse”</a:t>
            </a:r>
          </a:p>
          <a:p>
            <a:r>
              <a:rPr lang="en-US" dirty="0" smtClean="0"/>
              <a:t>Four plays </a:t>
            </a:r>
            <a:r>
              <a:rPr lang="en-US" smtClean="0"/>
              <a:t>(</a:t>
            </a:r>
            <a:r>
              <a:rPr lang="en-US" smtClean="0"/>
              <a:t>all </a:t>
            </a:r>
            <a:r>
              <a:rPr lang="en-US" dirty="0" smtClean="0"/>
              <a:t>tragedies) that changed drama and English literature</a:t>
            </a:r>
          </a:p>
          <a:p>
            <a:pPr lvl="1"/>
            <a:r>
              <a:rPr lang="en-US" i="1" dirty="0" smtClean="0"/>
              <a:t>Tamburlaine</a:t>
            </a:r>
          </a:p>
          <a:p>
            <a:pPr lvl="1"/>
            <a:r>
              <a:rPr lang="en-US" i="1" dirty="0" smtClean="0"/>
              <a:t>The Jew of Malta</a:t>
            </a:r>
          </a:p>
          <a:p>
            <a:pPr lvl="1"/>
            <a:r>
              <a:rPr lang="en-US" i="1" dirty="0" smtClean="0"/>
              <a:t>Doctor Faustus</a:t>
            </a:r>
          </a:p>
          <a:p>
            <a:pPr lvl="1"/>
            <a:r>
              <a:rPr lang="en-US" i="1" dirty="0" smtClean="0"/>
              <a:t>Edward II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Christopher Marlowe</a:t>
            </a:r>
            <a:endParaRPr lang="en-US" dirty="0"/>
          </a:p>
        </p:txBody>
      </p:sp>
      <p:pic>
        <p:nvPicPr>
          <p:cNvPr id="6" name="Picture Placeholder 5" descr="Christopher_Marlowe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228600"/>
            <a:ext cx="4191000" cy="647509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William Shakespeare (1564-1616)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Born in Stratford-on-Avon</a:t>
            </a:r>
          </a:p>
          <a:p>
            <a:r>
              <a:rPr lang="en-US" dirty="0" smtClean="0"/>
              <a:t>Uncertainty about early career</a:t>
            </a:r>
          </a:p>
          <a:p>
            <a:r>
              <a:rPr lang="en-US" dirty="0" smtClean="0"/>
              <a:t>Began writing plays in London in early 1590s (question of authorship)</a:t>
            </a:r>
          </a:p>
          <a:p>
            <a:r>
              <a:rPr lang="en-US" dirty="0" smtClean="0"/>
              <a:t>Genres of plays</a:t>
            </a:r>
          </a:p>
          <a:p>
            <a:pPr lvl="1"/>
            <a:r>
              <a:rPr lang="en-US" dirty="0" smtClean="0"/>
              <a:t>Histories</a:t>
            </a:r>
          </a:p>
          <a:p>
            <a:pPr lvl="1"/>
            <a:r>
              <a:rPr lang="en-US" dirty="0" smtClean="0"/>
              <a:t>Comedies</a:t>
            </a:r>
          </a:p>
          <a:p>
            <a:pPr lvl="1"/>
            <a:r>
              <a:rPr lang="en-US" dirty="0" smtClean="0"/>
              <a:t>Tragedies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59</TotalTime>
  <Words>345</Words>
  <Application>Microsoft Office PowerPoint</Application>
  <PresentationFormat>On-screen Show (4:3)</PresentationFormat>
  <Paragraphs>77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Solstice</vt:lpstr>
      <vt:lpstr>Western Civilization Since 1500</vt:lpstr>
      <vt:lpstr>Elizabeth I (1558-1603)</vt:lpstr>
      <vt:lpstr>Elizabeth I</vt:lpstr>
      <vt:lpstr>Edmund Spenser</vt:lpstr>
      <vt:lpstr>Early English Drama</vt:lpstr>
      <vt:lpstr>Globe Theater</vt:lpstr>
      <vt:lpstr>Christopher Marlowe (1564-1593)</vt:lpstr>
      <vt:lpstr>Christopher Marlowe</vt:lpstr>
      <vt:lpstr>William Shakespeare (1564-1616)</vt:lpstr>
      <vt:lpstr>English Drama After Shakespeare</vt:lpstr>
      <vt:lpstr>King James Bible</vt:lpstr>
      <vt:lpstr>Metaphysical Poets</vt:lpstr>
      <vt:lpstr>John Milton (1608-1674)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England’s “Golden Age”</dc:title>
  <dc:creator>davidbr</dc:creator>
  <cp:lastModifiedBy>Jason</cp:lastModifiedBy>
  <cp:revision>7</cp:revision>
  <dcterms:created xsi:type="dcterms:W3CDTF">2009-10-13T12:32:44Z</dcterms:created>
  <dcterms:modified xsi:type="dcterms:W3CDTF">2011-12-15T23:30:53Z</dcterms:modified>
</cp:coreProperties>
</file>