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912" autoAdjust="0"/>
  </p:normalViewPr>
  <p:slideViewPr>
    <p:cSldViewPr>
      <p:cViewPr varScale="1">
        <p:scale>
          <a:sx n="71" d="100"/>
          <a:sy n="71" d="100"/>
        </p:scale>
        <p:origin x="-194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438B836E-6870-49AD-AA31-63586E0D878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03850A-D8A0-4C1D-B63B-0F5158A2086D}" type="slidenum">
              <a:rPr lang="en-US"/>
              <a:pPr/>
              <a:t>11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2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C1F688C-6DED-464C-BF37-890E1353A6F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711CC8-29AD-4E45-93C5-1F5E76CC41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480243-C5C3-4B87-B5D1-93E1F70FB8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2C6CBEF-1A88-4DCE-B150-3ACAB44415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4481D6F-B0A4-4217-9600-94AE1E2DD1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28ACD0-EDDD-4ABE-927A-E1D79BA62C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4AE042-F819-47FB-A911-DE52FEBC1A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CA999B-D689-48E2-9D20-FC68772572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9893AC-6826-4B32-A28E-93F37F4372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9EEDB-E7F4-46FD-9B62-4B3C1F7152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749C31-85AC-4EA5-AC5F-0E39FCFA51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248C97-6A1A-4CE5-B09C-8509493794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F7B4EF-9992-453F-AE5C-34FB7AEFB5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C7746EE3-4A3D-4EDD-B23F-9FB017E0F363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Since 1500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8: Voyages of Discovery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Spanish Empire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Establishment of feudal and manorial systems in America</a:t>
            </a:r>
          </a:p>
          <a:p>
            <a:r>
              <a:rPr lang="en-US" sz="2800" dirty="0"/>
              <a:t>Importation of African slaves to replace decimated Indians</a:t>
            </a:r>
          </a:p>
          <a:p>
            <a:r>
              <a:rPr lang="en-US" sz="2800" dirty="0"/>
              <a:t>Stratified society based on Iberian connections and race</a:t>
            </a:r>
          </a:p>
        </p:txBody>
      </p:sp>
      <p:pic>
        <p:nvPicPr>
          <p:cNvPr id="22534" name="Picture 6" descr="spanish empire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2849563"/>
            <a:ext cx="4038600" cy="2224087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Economic Impact of Conquests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Age of Inflation</a:t>
            </a:r>
          </a:p>
          <a:p>
            <a:pPr lvl="1"/>
            <a:r>
              <a:rPr lang="en-US" dirty="0"/>
              <a:t>Annual treasure fleets took gold and silver from America to Spain in 16</a:t>
            </a:r>
            <a:r>
              <a:rPr lang="en-US" baseline="30000" dirty="0"/>
              <a:t>th</a:t>
            </a:r>
            <a:r>
              <a:rPr lang="en-US" dirty="0"/>
              <a:t> and </a:t>
            </a:r>
            <a:r>
              <a:rPr lang="en-US" dirty="0" smtClean="0"/>
              <a:t>17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/>
              <a:t>centuries</a:t>
            </a:r>
          </a:p>
          <a:p>
            <a:pPr lvl="1"/>
            <a:r>
              <a:rPr lang="en-US" dirty="0"/>
              <a:t>Increased quantity of currency in Europe led to general rise in prices</a:t>
            </a:r>
          </a:p>
          <a:p>
            <a:pPr lvl="1"/>
            <a:r>
              <a:rPr lang="en-US" dirty="0"/>
              <a:t>Population increase explains increase in food prices but not general price increase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Motives for Exploration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God</a:t>
            </a:r>
          </a:p>
          <a:p>
            <a:pPr lvl="1"/>
            <a:r>
              <a:rPr lang="en-US" dirty="0"/>
              <a:t>Evangelism a primary concern for Church</a:t>
            </a:r>
          </a:p>
          <a:p>
            <a:pPr lvl="1"/>
            <a:r>
              <a:rPr lang="en-US" dirty="0"/>
              <a:t>Catholic/Protestant rivalry (Jesuits)</a:t>
            </a:r>
          </a:p>
          <a:p>
            <a:r>
              <a:rPr lang="en-US" dirty="0"/>
              <a:t>Gold</a:t>
            </a:r>
          </a:p>
          <a:p>
            <a:pPr lvl="1"/>
            <a:r>
              <a:rPr lang="en-US" dirty="0"/>
              <a:t>Search for new trade routes with Asia</a:t>
            </a:r>
          </a:p>
          <a:p>
            <a:r>
              <a:rPr lang="en-US" dirty="0"/>
              <a:t>Glory</a:t>
            </a:r>
          </a:p>
          <a:p>
            <a:pPr lvl="1"/>
            <a:r>
              <a:rPr lang="en-US" dirty="0"/>
              <a:t>Outlet for military exploits of nobility (Spain)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Secrets of European Success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Exploitation of internal divisions in indigenous societies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Superior technology: sailing ship, guns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Inadvertent transmission </a:t>
            </a:r>
            <a:r>
              <a:rPr lang="en-US" sz="2800"/>
              <a:t>of </a:t>
            </a:r>
            <a:r>
              <a:rPr lang="en-US" sz="2800" smtClean="0"/>
              <a:t>disease</a:t>
            </a:r>
            <a:endParaRPr lang="en-US" sz="2800" dirty="0"/>
          </a:p>
        </p:txBody>
      </p:sp>
      <p:pic>
        <p:nvPicPr>
          <p:cNvPr id="8197" name="Picture 5" descr="sailing ship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257800" y="1981200"/>
            <a:ext cx="3273425" cy="37338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Portuguese Exploration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400" dirty="0"/>
              <a:t>Prince Henry the Navigator (1394-1460)</a:t>
            </a:r>
          </a:p>
          <a:p>
            <a:r>
              <a:rPr lang="en-US" sz="2400" dirty="0"/>
              <a:t>Crusader </a:t>
            </a:r>
            <a:r>
              <a:rPr lang="en-US" sz="2400" i="1" dirty="0"/>
              <a:t>ethos</a:t>
            </a:r>
            <a:endParaRPr lang="en-US" sz="2400" dirty="0"/>
          </a:p>
          <a:p>
            <a:r>
              <a:rPr lang="en-US" sz="2400" dirty="0"/>
              <a:t>Cutting out commercial middlemen</a:t>
            </a:r>
          </a:p>
          <a:p>
            <a:r>
              <a:rPr lang="en-US" sz="2400" dirty="0"/>
              <a:t>Expansion</a:t>
            </a:r>
          </a:p>
          <a:p>
            <a:pPr lvl="1"/>
            <a:r>
              <a:rPr lang="en-US" sz="2000" dirty="0"/>
              <a:t>Atlantic islands</a:t>
            </a:r>
          </a:p>
          <a:p>
            <a:pPr lvl="1"/>
            <a:r>
              <a:rPr lang="en-US" sz="2000" dirty="0"/>
              <a:t>African coast</a:t>
            </a:r>
          </a:p>
        </p:txBody>
      </p:sp>
      <p:pic>
        <p:nvPicPr>
          <p:cNvPr id="9223" name="Picture 7" descr="prince Henry the Navigator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90600" y="2362200"/>
            <a:ext cx="2971800" cy="2960688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92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92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Portuguese Exploration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 err="1"/>
              <a:t>Bartholomeu</a:t>
            </a:r>
            <a:r>
              <a:rPr lang="en-US" sz="2800" dirty="0"/>
              <a:t> Dias – Cape of Good Hope (1488)</a:t>
            </a:r>
          </a:p>
          <a:p>
            <a:r>
              <a:rPr lang="en-US" sz="2800" dirty="0"/>
              <a:t>Vasco </a:t>
            </a:r>
            <a:r>
              <a:rPr lang="en-US" sz="2800" dirty="0" err="1"/>
              <a:t>da</a:t>
            </a:r>
            <a:r>
              <a:rPr lang="en-US" sz="2800" dirty="0"/>
              <a:t> Gama – reached India (1498)</a:t>
            </a:r>
          </a:p>
          <a:p>
            <a:r>
              <a:rPr lang="en-US" sz="2800" dirty="0"/>
              <a:t>East Indies, Macao</a:t>
            </a:r>
          </a:p>
          <a:p>
            <a:r>
              <a:rPr lang="en-US" sz="2800" dirty="0"/>
              <a:t>Battle of Diu (1509)</a:t>
            </a:r>
          </a:p>
        </p:txBody>
      </p:sp>
      <p:pic>
        <p:nvPicPr>
          <p:cNvPr id="11271" name="Picture 7" descr="portuguese exploration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178425" y="1905000"/>
            <a:ext cx="2978150" cy="41148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Spanish Exploration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Christopher Columbus and the flat-earth myth</a:t>
            </a:r>
          </a:p>
          <a:p>
            <a:r>
              <a:rPr lang="en-US" sz="2800" dirty="0"/>
              <a:t>Genoese employed by Isabella of Castile</a:t>
            </a:r>
          </a:p>
          <a:p>
            <a:r>
              <a:rPr lang="en-US" sz="2800" dirty="0"/>
              <a:t>Miscalculation of earth’s circumference</a:t>
            </a:r>
          </a:p>
        </p:txBody>
      </p:sp>
      <p:pic>
        <p:nvPicPr>
          <p:cNvPr id="13318" name="Picture 6" descr="christopher Columbu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34000" y="1981200"/>
            <a:ext cx="3298825" cy="40386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Spanish Exploration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Columbus—4 voyages</a:t>
            </a:r>
          </a:p>
          <a:p>
            <a:r>
              <a:rPr lang="en-US" sz="2800" dirty="0"/>
              <a:t>Vasco Nunez de Balboa—discovery of Pacific Ocean (1513)</a:t>
            </a:r>
          </a:p>
          <a:p>
            <a:r>
              <a:rPr lang="en-US" sz="2800" dirty="0"/>
              <a:t>Ferdinand Magellan—circumnavigation of the globe (1520-21)</a:t>
            </a:r>
          </a:p>
        </p:txBody>
      </p:sp>
      <p:pic>
        <p:nvPicPr>
          <p:cNvPr id="15366" name="Picture 6" descr="SpanishPortEmpires-display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2724150"/>
            <a:ext cx="4038600" cy="247491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Conquest of Indian Empires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Aztec Empire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14</a:t>
            </a:r>
            <a:r>
              <a:rPr lang="en-US" sz="2400" baseline="30000" dirty="0"/>
              <a:t>th</a:t>
            </a:r>
            <a:r>
              <a:rPr lang="en-US" sz="2400" dirty="0"/>
              <a:t>-15</a:t>
            </a:r>
            <a:r>
              <a:rPr lang="en-US" sz="2400" baseline="30000" dirty="0"/>
              <a:t>th</a:t>
            </a:r>
            <a:r>
              <a:rPr lang="en-US" sz="2400" dirty="0"/>
              <a:t> centuries</a:t>
            </a:r>
          </a:p>
          <a:p>
            <a:pPr lvl="1">
              <a:lnSpc>
                <a:spcPct val="90000"/>
              </a:lnSpc>
            </a:pPr>
            <a:r>
              <a:rPr lang="en-US" sz="2400" dirty="0" err="1"/>
              <a:t>Moctezuma</a:t>
            </a:r>
            <a:r>
              <a:rPr lang="en-US" sz="2400" dirty="0"/>
              <a:t> II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Hernando Cortes and 500 Spaniards (1519)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Alliances with tributaries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 conqueror for Christ?</a:t>
            </a:r>
          </a:p>
        </p:txBody>
      </p:sp>
      <p:pic>
        <p:nvPicPr>
          <p:cNvPr id="18438" name="Picture 6" descr="aztecempire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2595563"/>
            <a:ext cx="4038600" cy="27336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8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8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Conquest of Indian Empires</a:t>
            </a:r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/>
              <a:t>Inca Empire</a:t>
            </a:r>
          </a:p>
          <a:p>
            <a:pPr lvl="1"/>
            <a:r>
              <a:rPr lang="en-US" sz="2400" dirty="0"/>
              <a:t>15</a:t>
            </a:r>
            <a:r>
              <a:rPr lang="en-US" sz="2400" baseline="30000" dirty="0"/>
              <a:t>th</a:t>
            </a:r>
            <a:r>
              <a:rPr lang="en-US" sz="2400" dirty="0"/>
              <a:t> century</a:t>
            </a:r>
          </a:p>
          <a:p>
            <a:pPr lvl="1"/>
            <a:r>
              <a:rPr lang="en-US" sz="2400" dirty="0"/>
              <a:t>Andean base</a:t>
            </a:r>
          </a:p>
          <a:p>
            <a:r>
              <a:rPr lang="en-US" sz="2800" dirty="0"/>
              <a:t>Francisco </a:t>
            </a:r>
            <a:r>
              <a:rPr lang="en-US" sz="2800" dirty="0" err="1"/>
              <a:t>Pisarro</a:t>
            </a:r>
            <a:endParaRPr lang="en-US" sz="2800" dirty="0"/>
          </a:p>
          <a:p>
            <a:pPr lvl="1"/>
            <a:r>
              <a:rPr lang="en-US" sz="2400" dirty="0"/>
              <a:t>200 soldiers in 1532</a:t>
            </a:r>
          </a:p>
          <a:p>
            <a:pPr lvl="1"/>
            <a:r>
              <a:rPr lang="en-US" sz="2400" dirty="0"/>
              <a:t>Involvement in Inca civil war</a:t>
            </a:r>
          </a:p>
          <a:p>
            <a:pPr lvl="1"/>
            <a:r>
              <a:rPr lang="en-US" sz="2400" dirty="0"/>
              <a:t>Conquest by 1533</a:t>
            </a:r>
          </a:p>
        </p:txBody>
      </p:sp>
      <p:pic>
        <p:nvPicPr>
          <p:cNvPr id="20486" name="Picture 6" descr="inca empire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92213" y="1905000"/>
            <a:ext cx="2568575" cy="41148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 build="p"/>
    </p:bld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81</TotalTime>
  <Words>280</Words>
  <Application>Microsoft Office PowerPoint</Application>
  <PresentationFormat>On-screen Show (4:3)</PresentationFormat>
  <Paragraphs>59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Ocean</vt:lpstr>
      <vt:lpstr>Western Civilization Since 1500</vt:lpstr>
      <vt:lpstr>Motives for Exploration</vt:lpstr>
      <vt:lpstr>Secrets of European Success</vt:lpstr>
      <vt:lpstr>Portuguese Exploration</vt:lpstr>
      <vt:lpstr>Portuguese Exploration</vt:lpstr>
      <vt:lpstr>Spanish Exploration</vt:lpstr>
      <vt:lpstr>Spanish Exploration</vt:lpstr>
      <vt:lpstr>Conquest of Indian Empires</vt:lpstr>
      <vt:lpstr>Conquest of Indian Empires</vt:lpstr>
      <vt:lpstr>Spanish Empire</vt:lpstr>
      <vt:lpstr>Economic Impact of Conquests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 of Discovery</dc:title>
  <dc:creator>jasonje</dc:creator>
  <cp:lastModifiedBy>Jason</cp:lastModifiedBy>
  <cp:revision>4</cp:revision>
  <dcterms:created xsi:type="dcterms:W3CDTF">2006-03-11T18:58:50Z</dcterms:created>
  <dcterms:modified xsi:type="dcterms:W3CDTF">2011-12-14T21:59:57Z</dcterms:modified>
</cp:coreProperties>
</file>